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7" r:id="rId3"/>
    <p:sldId id="268" r:id="rId4"/>
    <p:sldId id="258" r:id="rId5"/>
    <p:sldId id="259" r:id="rId6"/>
    <p:sldId id="260" r:id="rId7"/>
    <p:sldId id="261" r:id="rId8"/>
    <p:sldId id="263" r:id="rId9"/>
    <p:sldId id="262" r:id="rId10"/>
    <p:sldId id="264"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49189B-F6E0-4E55-86F5-23F1920A2763}" v="17" dt="2023-06-28T15:51:28.2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i, Valentina (Mundys)" userId="773d6b0b-abb7-40a6-8247-75c0200da71e" providerId="ADAL" clId="{1349189B-F6E0-4E55-86F5-23F1920A2763}"/>
    <pc:docChg chg="custSel addSld delSld modSld">
      <pc:chgData name="Adami, Valentina (Mundys)" userId="773d6b0b-abb7-40a6-8247-75c0200da71e" providerId="ADAL" clId="{1349189B-F6E0-4E55-86F5-23F1920A2763}" dt="2023-06-28T15:54:34.401" v="226" actId="27636"/>
      <pc:docMkLst>
        <pc:docMk/>
      </pc:docMkLst>
      <pc:sldChg chg="delSp modSp del mod">
        <pc:chgData name="Adami, Valentina (Mundys)" userId="773d6b0b-abb7-40a6-8247-75c0200da71e" providerId="ADAL" clId="{1349189B-F6E0-4E55-86F5-23F1920A2763}" dt="2023-06-28T15:38:11.562" v="21" actId="47"/>
        <pc:sldMkLst>
          <pc:docMk/>
          <pc:sldMk cId="492776247" sldId="256"/>
        </pc:sldMkLst>
        <pc:spChg chg="mod">
          <ac:chgData name="Adami, Valentina (Mundys)" userId="773d6b0b-abb7-40a6-8247-75c0200da71e" providerId="ADAL" clId="{1349189B-F6E0-4E55-86F5-23F1920A2763}" dt="2023-06-28T15:37:54.581" v="18" actId="255"/>
          <ac:spMkLst>
            <pc:docMk/>
            <pc:sldMk cId="492776247" sldId="256"/>
            <ac:spMk id="2" creationId="{4843692C-38AD-721F-887D-5F4A0DA7D2D4}"/>
          </ac:spMkLst>
        </pc:spChg>
        <pc:spChg chg="del mod">
          <ac:chgData name="Adami, Valentina (Mundys)" userId="773d6b0b-abb7-40a6-8247-75c0200da71e" providerId="ADAL" clId="{1349189B-F6E0-4E55-86F5-23F1920A2763}" dt="2023-06-28T15:37:24.011" v="9" actId="478"/>
          <ac:spMkLst>
            <pc:docMk/>
            <pc:sldMk cId="492776247" sldId="256"/>
            <ac:spMk id="3" creationId="{8C6086CD-097D-21F6-D698-414006A65157}"/>
          </ac:spMkLst>
        </pc:spChg>
      </pc:sldChg>
      <pc:sldChg chg="addSp modSp mod">
        <pc:chgData name="Adami, Valentina (Mundys)" userId="773d6b0b-abb7-40a6-8247-75c0200da71e" providerId="ADAL" clId="{1349189B-F6E0-4E55-86F5-23F1920A2763}" dt="2023-06-28T15:53:40.009" v="209" actId="27636"/>
        <pc:sldMkLst>
          <pc:docMk/>
          <pc:sldMk cId="87391099" sldId="257"/>
        </pc:sldMkLst>
        <pc:spChg chg="mod">
          <ac:chgData name="Adami, Valentina (Mundys)" userId="773d6b0b-abb7-40a6-8247-75c0200da71e" providerId="ADAL" clId="{1349189B-F6E0-4E55-86F5-23F1920A2763}" dt="2023-06-28T15:44:58.701" v="81" actId="2711"/>
          <ac:spMkLst>
            <pc:docMk/>
            <pc:sldMk cId="87391099" sldId="257"/>
            <ac:spMk id="2" creationId="{1AC6B5A2-8F91-E13F-EC1B-C932011E6616}"/>
          </ac:spMkLst>
        </pc:spChg>
        <pc:spChg chg="mod">
          <ac:chgData name="Adami, Valentina (Mundys)" userId="773d6b0b-abb7-40a6-8247-75c0200da71e" providerId="ADAL" clId="{1349189B-F6E0-4E55-86F5-23F1920A2763}" dt="2023-06-28T15:53:40.009" v="209" actId="27636"/>
          <ac:spMkLst>
            <pc:docMk/>
            <pc:sldMk cId="87391099" sldId="257"/>
            <ac:spMk id="3" creationId="{DD2BD75A-D292-0295-C663-66FCE81229A8}"/>
          </ac:spMkLst>
        </pc:spChg>
        <pc:spChg chg="add mod">
          <ac:chgData name="Adami, Valentina (Mundys)" userId="773d6b0b-abb7-40a6-8247-75c0200da71e" providerId="ADAL" clId="{1349189B-F6E0-4E55-86F5-23F1920A2763}" dt="2023-06-28T15:49:15.461" v="114" actId="2711"/>
          <ac:spMkLst>
            <pc:docMk/>
            <pc:sldMk cId="87391099" sldId="257"/>
            <ac:spMk id="5" creationId="{B0679B47-7156-740B-C1E9-62C1BE2D2CE6}"/>
          </ac:spMkLst>
        </pc:spChg>
      </pc:sldChg>
      <pc:sldChg chg="addSp modSp mod">
        <pc:chgData name="Adami, Valentina (Mundys)" userId="773d6b0b-abb7-40a6-8247-75c0200da71e" providerId="ADAL" clId="{1349189B-F6E0-4E55-86F5-23F1920A2763}" dt="2023-06-28T15:49:22.860" v="115"/>
        <pc:sldMkLst>
          <pc:docMk/>
          <pc:sldMk cId="3177184425" sldId="258"/>
        </pc:sldMkLst>
        <pc:spChg chg="mod">
          <ac:chgData name="Adami, Valentina (Mundys)" userId="773d6b0b-abb7-40a6-8247-75c0200da71e" providerId="ADAL" clId="{1349189B-F6E0-4E55-86F5-23F1920A2763}" dt="2023-06-28T15:45:18.082" v="83" actId="2711"/>
          <ac:spMkLst>
            <pc:docMk/>
            <pc:sldMk cId="3177184425" sldId="258"/>
            <ac:spMk id="2" creationId="{D953D510-4F06-D202-D0AE-87BED5AE530B}"/>
          </ac:spMkLst>
        </pc:spChg>
        <pc:spChg chg="add mod">
          <ac:chgData name="Adami, Valentina (Mundys)" userId="773d6b0b-abb7-40a6-8247-75c0200da71e" providerId="ADAL" clId="{1349189B-F6E0-4E55-86F5-23F1920A2763}" dt="2023-06-28T15:49:22.860" v="115"/>
          <ac:spMkLst>
            <pc:docMk/>
            <pc:sldMk cId="3177184425" sldId="258"/>
            <ac:spMk id="3" creationId="{CD1A1F42-5246-DB6C-B142-4BBEA3B116DB}"/>
          </ac:spMkLst>
        </pc:spChg>
      </pc:sldChg>
      <pc:sldChg chg="addSp modSp mod">
        <pc:chgData name="Adami, Valentina (Mundys)" userId="773d6b0b-abb7-40a6-8247-75c0200da71e" providerId="ADAL" clId="{1349189B-F6E0-4E55-86F5-23F1920A2763}" dt="2023-06-28T15:53:36.017" v="207" actId="27636"/>
        <pc:sldMkLst>
          <pc:docMk/>
          <pc:sldMk cId="3494822554" sldId="259"/>
        </pc:sldMkLst>
        <pc:spChg chg="mod">
          <ac:chgData name="Adami, Valentina (Mundys)" userId="773d6b0b-abb7-40a6-8247-75c0200da71e" providerId="ADAL" clId="{1349189B-F6E0-4E55-86F5-23F1920A2763}" dt="2023-06-28T15:52:47.608" v="193" actId="14100"/>
          <ac:spMkLst>
            <pc:docMk/>
            <pc:sldMk cId="3494822554" sldId="259"/>
            <ac:spMk id="2" creationId="{11D1F482-CA42-8F7D-3C44-ED83BEE4079A}"/>
          </ac:spMkLst>
        </pc:spChg>
        <pc:spChg chg="mod">
          <ac:chgData name="Adami, Valentina (Mundys)" userId="773d6b0b-abb7-40a6-8247-75c0200da71e" providerId="ADAL" clId="{1349189B-F6E0-4E55-86F5-23F1920A2763}" dt="2023-06-28T15:53:36.017" v="207" actId="27636"/>
          <ac:spMkLst>
            <pc:docMk/>
            <pc:sldMk cId="3494822554" sldId="259"/>
            <ac:spMk id="3" creationId="{EB5C20C1-02B3-E766-83C3-739726A60DAA}"/>
          </ac:spMkLst>
        </pc:spChg>
        <pc:spChg chg="add mod">
          <ac:chgData name="Adami, Valentina (Mundys)" userId="773d6b0b-abb7-40a6-8247-75c0200da71e" providerId="ADAL" clId="{1349189B-F6E0-4E55-86F5-23F1920A2763}" dt="2023-06-28T15:49:31.786" v="118"/>
          <ac:spMkLst>
            <pc:docMk/>
            <pc:sldMk cId="3494822554" sldId="259"/>
            <ac:spMk id="4" creationId="{01B8FB2D-47F8-0622-7DF0-8F638453B1E0}"/>
          </ac:spMkLst>
        </pc:spChg>
      </pc:sldChg>
      <pc:sldChg chg="addSp modSp mod">
        <pc:chgData name="Adami, Valentina (Mundys)" userId="773d6b0b-abb7-40a6-8247-75c0200da71e" providerId="ADAL" clId="{1349189B-F6E0-4E55-86F5-23F1920A2763}" dt="2023-06-28T15:53:24.812" v="205" actId="1076"/>
        <pc:sldMkLst>
          <pc:docMk/>
          <pc:sldMk cId="560387482" sldId="260"/>
        </pc:sldMkLst>
        <pc:spChg chg="mod">
          <ac:chgData name="Adami, Valentina (Mundys)" userId="773d6b0b-abb7-40a6-8247-75c0200da71e" providerId="ADAL" clId="{1349189B-F6E0-4E55-86F5-23F1920A2763}" dt="2023-06-28T15:46:00.152" v="88" actId="2711"/>
          <ac:spMkLst>
            <pc:docMk/>
            <pc:sldMk cId="560387482" sldId="260"/>
            <ac:spMk id="2" creationId="{85A6AE70-A3E8-8D55-6889-59A92FA98E9C}"/>
          </ac:spMkLst>
        </pc:spChg>
        <pc:spChg chg="mod">
          <ac:chgData name="Adami, Valentina (Mundys)" userId="773d6b0b-abb7-40a6-8247-75c0200da71e" providerId="ADAL" clId="{1349189B-F6E0-4E55-86F5-23F1920A2763}" dt="2023-06-28T15:53:18.695" v="204" actId="27636"/>
          <ac:spMkLst>
            <pc:docMk/>
            <pc:sldMk cId="560387482" sldId="260"/>
            <ac:spMk id="3" creationId="{23270784-1E74-B6BC-5E53-25184E4FAD57}"/>
          </ac:spMkLst>
        </pc:spChg>
        <pc:spChg chg="mod">
          <ac:chgData name="Adami, Valentina (Mundys)" userId="773d6b0b-abb7-40a6-8247-75c0200da71e" providerId="ADAL" clId="{1349189B-F6E0-4E55-86F5-23F1920A2763}" dt="2023-06-28T15:53:24.812" v="205" actId="1076"/>
          <ac:spMkLst>
            <pc:docMk/>
            <pc:sldMk cId="560387482" sldId="260"/>
            <ac:spMk id="4" creationId="{BBAC54A2-C4B5-1B0D-BC73-B35147ECC634}"/>
          </ac:spMkLst>
        </pc:spChg>
        <pc:spChg chg="add mod">
          <ac:chgData name="Adami, Valentina (Mundys)" userId="773d6b0b-abb7-40a6-8247-75c0200da71e" providerId="ADAL" clId="{1349189B-F6E0-4E55-86F5-23F1920A2763}" dt="2023-06-28T15:49:33.241" v="119"/>
          <ac:spMkLst>
            <pc:docMk/>
            <pc:sldMk cId="560387482" sldId="260"/>
            <ac:spMk id="5" creationId="{10DCEBAD-F17D-9E7A-C203-722F72F9D96F}"/>
          </ac:spMkLst>
        </pc:spChg>
      </pc:sldChg>
      <pc:sldChg chg="addSp modSp mod">
        <pc:chgData name="Adami, Valentina (Mundys)" userId="773d6b0b-abb7-40a6-8247-75c0200da71e" providerId="ADAL" clId="{1349189B-F6E0-4E55-86F5-23F1920A2763}" dt="2023-06-28T15:53:14.010" v="202" actId="27636"/>
        <pc:sldMkLst>
          <pc:docMk/>
          <pc:sldMk cId="1973776321" sldId="261"/>
        </pc:sldMkLst>
        <pc:spChg chg="mod">
          <ac:chgData name="Adami, Valentina (Mundys)" userId="773d6b0b-abb7-40a6-8247-75c0200da71e" providerId="ADAL" clId="{1349189B-F6E0-4E55-86F5-23F1920A2763}" dt="2023-06-28T15:46:32.467" v="93" actId="14100"/>
          <ac:spMkLst>
            <pc:docMk/>
            <pc:sldMk cId="1973776321" sldId="261"/>
            <ac:spMk id="2" creationId="{9619142B-4248-676E-1745-1EF15C366BD0}"/>
          </ac:spMkLst>
        </pc:spChg>
        <pc:spChg chg="mod">
          <ac:chgData name="Adami, Valentina (Mundys)" userId="773d6b0b-abb7-40a6-8247-75c0200da71e" providerId="ADAL" clId="{1349189B-F6E0-4E55-86F5-23F1920A2763}" dt="2023-06-28T15:53:14.010" v="202" actId="27636"/>
          <ac:spMkLst>
            <pc:docMk/>
            <pc:sldMk cId="1973776321" sldId="261"/>
            <ac:spMk id="3" creationId="{1FC932D8-EFD9-CE36-1FCD-A9EC6BA5E21D}"/>
          </ac:spMkLst>
        </pc:spChg>
        <pc:spChg chg="add mod">
          <ac:chgData name="Adami, Valentina (Mundys)" userId="773d6b0b-abb7-40a6-8247-75c0200da71e" providerId="ADAL" clId="{1349189B-F6E0-4E55-86F5-23F1920A2763}" dt="2023-06-28T15:49:35.323" v="120"/>
          <ac:spMkLst>
            <pc:docMk/>
            <pc:sldMk cId="1973776321" sldId="261"/>
            <ac:spMk id="4" creationId="{B0A61A71-2EFD-A831-5AD8-34D400415A23}"/>
          </ac:spMkLst>
        </pc:spChg>
      </pc:sldChg>
      <pc:sldChg chg="addSp delSp modSp mod">
        <pc:chgData name="Adami, Valentina (Mundys)" userId="773d6b0b-abb7-40a6-8247-75c0200da71e" providerId="ADAL" clId="{1349189B-F6E0-4E55-86F5-23F1920A2763}" dt="2023-06-28T15:49:42.531" v="124"/>
        <pc:sldMkLst>
          <pc:docMk/>
          <pc:sldMk cId="1226665900" sldId="262"/>
        </pc:sldMkLst>
        <pc:spChg chg="mod">
          <ac:chgData name="Adami, Valentina (Mundys)" userId="773d6b0b-abb7-40a6-8247-75c0200da71e" providerId="ADAL" clId="{1349189B-F6E0-4E55-86F5-23F1920A2763}" dt="2023-06-28T15:46:51.266" v="95" actId="255"/>
          <ac:spMkLst>
            <pc:docMk/>
            <pc:sldMk cId="1226665900" sldId="262"/>
            <ac:spMk id="2" creationId="{2AD1A80E-6FF5-C31F-1D87-DC4D2620EFD1}"/>
          </ac:spMkLst>
        </pc:spChg>
        <pc:spChg chg="mod">
          <ac:chgData name="Adami, Valentina (Mundys)" userId="773d6b0b-abb7-40a6-8247-75c0200da71e" providerId="ADAL" clId="{1349189B-F6E0-4E55-86F5-23F1920A2763}" dt="2023-06-28T15:47:33.401" v="100" actId="12"/>
          <ac:spMkLst>
            <pc:docMk/>
            <pc:sldMk cId="1226665900" sldId="262"/>
            <ac:spMk id="3" creationId="{4C344FD1-80CA-3163-29F5-7A0F85E61869}"/>
          </ac:spMkLst>
        </pc:spChg>
        <pc:spChg chg="add mod">
          <ac:chgData name="Adami, Valentina (Mundys)" userId="773d6b0b-abb7-40a6-8247-75c0200da71e" providerId="ADAL" clId="{1349189B-F6E0-4E55-86F5-23F1920A2763}" dt="2023-06-28T15:49:39.258" v="122"/>
          <ac:spMkLst>
            <pc:docMk/>
            <pc:sldMk cId="1226665900" sldId="262"/>
            <ac:spMk id="4" creationId="{DDBB7146-310B-74FF-4DF1-1AF2D5A7FB86}"/>
          </ac:spMkLst>
        </pc:spChg>
        <pc:spChg chg="add del mod">
          <ac:chgData name="Adami, Valentina (Mundys)" userId="773d6b0b-abb7-40a6-8247-75c0200da71e" providerId="ADAL" clId="{1349189B-F6E0-4E55-86F5-23F1920A2763}" dt="2023-06-28T15:49:42.531" v="124"/>
          <ac:spMkLst>
            <pc:docMk/>
            <pc:sldMk cId="1226665900" sldId="262"/>
            <ac:spMk id="5" creationId="{6452F112-8B77-55D5-3747-6B4D4AD24FBD}"/>
          </ac:spMkLst>
        </pc:spChg>
      </pc:sldChg>
      <pc:sldChg chg="addSp modSp mod">
        <pc:chgData name="Adami, Valentina (Mundys)" userId="773d6b0b-abb7-40a6-8247-75c0200da71e" providerId="ADAL" clId="{1349189B-F6E0-4E55-86F5-23F1920A2763}" dt="2023-06-28T15:49:37.472" v="121"/>
        <pc:sldMkLst>
          <pc:docMk/>
          <pc:sldMk cId="3900446703" sldId="263"/>
        </pc:sldMkLst>
        <pc:spChg chg="mod">
          <ac:chgData name="Adami, Valentina (Mundys)" userId="773d6b0b-abb7-40a6-8247-75c0200da71e" providerId="ADAL" clId="{1349189B-F6E0-4E55-86F5-23F1920A2763}" dt="2023-06-28T15:44:39.566" v="79" actId="2711"/>
          <ac:spMkLst>
            <pc:docMk/>
            <pc:sldMk cId="3900446703" sldId="263"/>
            <ac:spMk id="2" creationId="{5195A0FC-F0C7-4FA6-70F2-70D254D1A534}"/>
          </ac:spMkLst>
        </pc:spChg>
        <pc:spChg chg="mod">
          <ac:chgData name="Adami, Valentina (Mundys)" userId="773d6b0b-abb7-40a6-8247-75c0200da71e" providerId="ADAL" clId="{1349189B-F6E0-4E55-86F5-23F1920A2763}" dt="2023-06-28T15:44:23.920" v="77" actId="2711"/>
          <ac:spMkLst>
            <pc:docMk/>
            <pc:sldMk cId="3900446703" sldId="263"/>
            <ac:spMk id="3" creationId="{5557B1DA-DEBA-11D4-D34C-129840FCB1B7}"/>
          </ac:spMkLst>
        </pc:spChg>
        <pc:spChg chg="add mod">
          <ac:chgData name="Adami, Valentina (Mundys)" userId="773d6b0b-abb7-40a6-8247-75c0200da71e" providerId="ADAL" clId="{1349189B-F6E0-4E55-86F5-23F1920A2763}" dt="2023-06-28T15:49:37.472" v="121"/>
          <ac:spMkLst>
            <pc:docMk/>
            <pc:sldMk cId="3900446703" sldId="263"/>
            <ac:spMk id="4" creationId="{5BC5D915-FCF1-AD25-C7AF-F3736DAF4949}"/>
          </ac:spMkLst>
        </pc:spChg>
      </pc:sldChg>
      <pc:sldChg chg="addSp modSp mod">
        <pc:chgData name="Adami, Valentina (Mundys)" userId="773d6b0b-abb7-40a6-8247-75c0200da71e" providerId="ADAL" clId="{1349189B-F6E0-4E55-86F5-23F1920A2763}" dt="2023-06-28T15:54:16.383" v="218" actId="255"/>
        <pc:sldMkLst>
          <pc:docMk/>
          <pc:sldMk cId="3226536531" sldId="264"/>
        </pc:sldMkLst>
        <pc:spChg chg="mod">
          <ac:chgData name="Adami, Valentina (Mundys)" userId="773d6b0b-abb7-40a6-8247-75c0200da71e" providerId="ADAL" clId="{1349189B-F6E0-4E55-86F5-23F1920A2763}" dt="2023-06-28T15:47:10.363" v="97" actId="2711"/>
          <ac:spMkLst>
            <pc:docMk/>
            <pc:sldMk cId="3226536531" sldId="264"/>
            <ac:spMk id="2" creationId="{EB36B97E-80FD-C682-D309-39525E9450A0}"/>
          </ac:spMkLst>
        </pc:spChg>
        <pc:spChg chg="mod">
          <ac:chgData name="Adami, Valentina (Mundys)" userId="773d6b0b-abb7-40a6-8247-75c0200da71e" providerId="ADAL" clId="{1349189B-F6E0-4E55-86F5-23F1920A2763}" dt="2023-06-28T15:54:16.383" v="218" actId="255"/>
          <ac:spMkLst>
            <pc:docMk/>
            <pc:sldMk cId="3226536531" sldId="264"/>
            <ac:spMk id="3" creationId="{F26F5CBC-A0A0-841B-B16C-9F89AD833404}"/>
          </ac:spMkLst>
        </pc:spChg>
        <pc:spChg chg="add mod">
          <ac:chgData name="Adami, Valentina (Mundys)" userId="773d6b0b-abb7-40a6-8247-75c0200da71e" providerId="ADAL" clId="{1349189B-F6E0-4E55-86F5-23F1920A2763}" dt="2023-06-28T15:49:43.921" v="125"/>
          <ac:spMkLst>
            <pc:docMk/>
            <pc:sldMk cId="3226536531" sldId="264"/>
            <ac:spMk id="4" creationId="{7B7068CD-E877-73B0-3EEE-F995F1065828}"/>
          </ac:spMkLst>
        </pc:spChg>
      </pc:sldChg>
      <pc:sldChg chg="addSp modSp mod">
        <pc:chgData name="Adami, Valentina (Mundys)" userId="773d6b0b-abb7-40a6-8247-75c0200da71e" providerId="ADAL" clId="{1349189B-F6E0-4E55-86F5-23F1920A2763}" dt="2023-06-28T15:54:34.401" v="226" actId="27636"/>
        <pc:sldMkLst>
          <pc:docMk/>
          <pc:sldMk cId="2633434450" sldId="265"/>
        </pc:sldMkLst>
        <pc:spChg chg="mod">
          <ac:chgData name="Adami, Valentina (Mundys)" userId="773d6b0b-abb7-40a6-8247-75c0200da71e" providerId="ADAL" clId="{1349189B-F6E0-4E55-86F5-23F1920A2763}" dt="2023-06-28T15:47:46.829" v="102" actId="255"/>
          <ac:spMkLst>
            <pc:docMk/>
            <pc:sldMk cId="2633434450" sldId="265"/>
            <ac:spMk id="2" creationId="{D3A82387-A30A-09CF-A019-B08EF8D5BFD3}"/>
          </ac:spMkLst>
        </pc:spChg>
        <pc:spChg chg="mod">
          <ac:chgData name="Adami, Valentina (Mundys)" userId="773d6b0b-abb7-40a6-8247-75c0200da71e" providerId="ADAL" clId="{1349189B-F6E0-4E55-86F5-23F1920A2763}" dt="2023-06-28T15:54:34.401" v="226" actId="27636"/>
          <ac:spMkLst>
            <pc:docMk/>
            <pc:sldMk cId="2633434450" sldId="265"/>
            <ac:spMk id="3" creationId="{5AFA8A6C-4A23-21BF-9264-3F52C33AED59}"/>
          </ac:spMkLst>
        </pc:spChg>
        <pc:spChg chg="add mod">
          <ac:chgData name="Adami, Valentina (Mundys)" userId="773d6b0b-abb7-40a6-8247-75c0200da71e" providerId="ADAL" clId="{1349189B-F6E0-4E55-86F5-23F1920A2763}" dt="2023-06-28T15:49:45.500" v="126"/>
          <ac:spMkLst>
            <pc:docMk/>
            <pc:sldMk cId="2633434450" sldId="265"/>
            <ac:spMk id="4" creationId="{640036F3-8A3A-9E15-59C4-EF87327898A6}"/>
          </ac:spMkLst>
        </pc:spChg>
      </pc:sldChg>
      <pc:sldChg chg="addSp modSp new mod">
        <pc:chgData name="Adami, Valentina (Mundys)" userId="773d6b0b-abb7-40a6-8247-75c0200da71e" providerId="ADAL" clId="{1349189B-F6E0-4E55-86F5-23F1920A2763}" dt="2023-06-28T15:51:58.006" v="189" actId="1076"/>
        <pc:sldMkLst>
          <pc:docMk/>
          <pc:sldMk cId="1856809245" sldId="266"/>
        </pc:sldMkLst>
        <pc:spChg chg="add mod">
          <ac:chgData name="Adami, Valentina (Mundys)" userId="773d6b0b-abb7-40a6-8247-75c0200da71e" providerId="ADAL" clId="{1349189B-F6E0-4E55-86F5-23F1920A2763}" dt="2023-06-28T15:51:58.006" v="189" actId="1076"/>
          <ac:spMkLst>
            <pc:docMk/>
            <pc:sldMk cId="1856809245" sldId="266"/>
            <ac:spMk id="2" creationId="{D0B9ACEC-45D9-6BA4-2F5D-09E0D4F4A2D0}"/>
          </ac:spMkLst>
        </pc:spChg>
        <pc:picChg chg="add mod">
          <ac:chgData name="Adami, Valentina (Mundys)" userId="773d6b0b-abb7-40a6-8247-75c0200da71e" providerId="ADAL" clId="{1349189B-F6E0-4E55-86F5-23F1920A2763}" dt="2023-06-28T15:41:54.791" v="61" actId="1076"/>
          <ac:picMkLst>
            <pc:docMk/>
            <pc:sldMk cId="1856809245" sldId="266"/>
            <ac:picMk id="4" creationId="{A1FFE74D-4647-BA26-40A4-CD7D27DCD2A7}"/>
          </ac:picMkLst>
        </pc:picChg>
      </pc:sldChg>
      <pc:sldChg chg="addSp delSp modSp new mod">
        <pc:chgData name="Adami, Valentina (Mundys)" userId="773d6b0b-abb7-40a6-8247-75c0200da71e" providerId="ADAL" clId="{1349189B-F6E0-4E55-86F5-23F1920A2763}" dt="2023-06-28T15:52:32.209" v="192" actId="255"/>
        <pc:sldMkLst>
          <pc:docMk/>
          <pc:sldMk cId="2669942335" sldId="267"/>
        </pc:sldMkLst>
        <pc:spChg chg="mod">
          <ac:chgData name="Adami, Valentina (Mundys)" userId="773d6b0b-abb7-40a6-8247-75c0200da71e" providerId="ADAL" clId="{1349189B-F6E0-4E55-86F5-23F1920A2763}" dt="2023-06-28T15:52:32.209" v="192" actId="255"/>
          <ac:spMkLst>
            <pc:docMk/>
            <pc:sldMk cId="2669942335" sldId="267"/>
            <ac:spMk id="2" creationId="{00AA2B81-9303-FB80-EDF3-4B1866F8C1EE}"/>
          </ac:spMkLst>
        </pc:spChg>
        <pc:spChg chg="del mod">
          <ac:chgData name="Adami, Valentina (Mundys)" userId="773d6b0b-abb7-40a6-8247-75c0200da71e" providerId="ADAL" clId="{1349189B-F6E0-4E55-86F5-23F1920A2763}" dt="2023-06-28T15:50:51.428" v="180" actId="478"/>
          <ac:spMkLst>
            <pc:docMk/>
            <pc:sldMk cId="2669942335" sldId="267"/>
            <ac:spMk id="3" creationId="{186F8353-7C11-BF1A-B104-0933EE209E1A}"/>
          </ac:spMkLst>
        </pc:spChg>
        <pc:spChg chg="add del mod">
          <ac:chgData name="Adami, Valentina (Mundys)" userId="773d6b0b-abb7-40a6-8247-75c0200da71e" providerId="ADAL" clId="{1349189B-F6E0-4E55-86F5-23F1920A2763}" dt="2023-06-28T15:50:53.526" v="181" actId="478"/>
          <ac:spMkLst>
            <pc:docMk/>
            <pc:sldMk cId="2669942335" sldId="267"/>
            <ac:spMk id="5" creationId="{E61E0243-B129-815C-A6D2-FD3DEA1E10B4}"/>
          </ac:spMkLst>
        </pc:spChg>
        <pc:spChg chg="add mod">
          <ac:chgData name="Adami, Valentina (Mundys)" userId="773d6b0b-abb7-40a6-8247-75c0200da71e" providerId="ADAL" clId="{1349189B-F6E0-4E55-86F5-23F1920A2763}" dt="2023-06-28T15:51:00.462" v="183" actId="1076"/>
          <ac:spMkLst>
            <pc:docMk/>
            <pc:sldMk cId="2669942335" sldId="267"/>
            <ac:spMk id="7" creationId="{16CB4089-F80D-A99D-DE8A-8D2E0F596948}"/>
          </ac:spMkLst>
        </pc:spChg>
        <pc:picChg chg="add mod">
          <ac:chgData name="Adami, Valentina (Mundys)" userId="773d6b0b-abb7-40a6-8247-75c0200da71e" providerId="ADAL" clId="{1349189B-F6E0-4E55-86F5-23F1920A2763}" dt="2023-06-28T15:51:31.795" v="187" actId="1076"/>
          <ac:picMkLst>
            <pc:docMk/>
            <pc:sldMk cId="2669942335" sldId="267"/>
            <ac:picMk id="8" creationId="{8A9965F5-6992-90C7-D9D7-01E11D42409E}"/>
          </ac:picMkLst>
        </pc:picChg>
      </pc:sldChg>
      <pc:sldChg chg="add del">
        <pc:chgData name="Adami, Valentina (Mundys)" userId="773d6b0b-abb7-40a6-8247-75c0200da71e" providerId="ADAL" clId="{1349189B-F6E0-4E55-86F5-23F1920A2763}" dt="2023-06-28T15:49:26.392" v="117"/>
        <pc:sldMkLst>
          <pc:docMk/>
          <pc:sldMk cId="3584102918"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7/4/2023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7/4/2023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7/4/2023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7/4/2023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86F077B-A50F-4D64-8574-E2D6A98A5553}" type="datetimeFigureOut">
              <a:rPr lang="en-US" dirty="0"/>
              <a:t>7/4/2023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7/4/2023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7/4/2023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7/4/2023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7/4/2023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7/4/2023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5B747F8-9654-4282-85D2-65F41AAE7A75}" type="datetimeFigureOut">
              <a:rPr lang="en-US" dirty="0"/>
              <a:t>7/4/2023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7/4/2023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undocs.org/en/A/HRC/RES/38/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B9ACEC-45D9-6BA4-2F5D-09E0D4F4A2D0}"/>
              </a:ext>
            </a:extLst>
          </p:cNvPr>
          <p:cNvSpPr txBox="1">
            <a:spLocks/>
          </p:cNvSpPr>
          <p:nvPr/>
        </p:nvSpPr>
        <p:spPr>
          <a:xfrm>
            <a:off x="1066800" y="1260529"/>
            <a:ext cx="10058400" cy="4058295"/>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sz="4400" b="1" kern="100" dirty="0">
                <a:latin typeface="+mn-lt"/>
                <a:ea typeface="Calibri" panose="020F0502020204030204" pitchFamily="34" charset="0"/>
                <a:cs typeface="Arial" panose="020B0604020202020204" pitchFamily="34" charset="0"/>
              </a:rPr>
              <a:t>Gender-based climate change litigation: </a:t>
            </a:r>
          </a:p>
          <a:p>
            <a:pPr algn="ctr"/>
            <a:r>
              <a:rPr lang="en-GB" sz="4400" b="1" kern="100" dirty="0">
                <a:latin typeface="+mn-lt"/>
                <a:ea typeface="Calibri" panose="020F0502020204030204" pitchFamily="34" charset="0"/>
                <a:cs typeface="Arial" panose="020B0604020202020204" pitchFamily="34" charset="0"/>
              </a:rPr>
              <a:t>a mere trend or a key solution to address the problem?</a:t>
            </a:r>
          </a:p>
          <a:p>
            <a:pPr algn="ctr"/>
            <a:endParaRPr lang="en-GB" sz="3200" b="1" kern="100" dirty="0">
              <a:latin typeface="+mn-lt"/>
              <a:ea typeface="Calibri" panose="020F0502020204030204" pitchFamily="34" charset="0"/>
              <a:cs typeface="Arial" panose="020B0604020202020204" pitchFamily="34" charset="0"/>
            </a:endParaRPr>
          </a:p>
          <a:p>
            <a:pPr algn="ctr"/>
            <a:br>
              <a:rPr lang="en-GB" sz="3200" b="1" kern="100" dirty="0">
                <a:latin typeface="+mn-lt"/>
                <a:ea typeface="Calibri" panose="020F0502020204030204" pitchFamily="34" charset="0"/>
                <a:cs typeface="Arial" panose="020B0604020202020204" pitchFamily="34" charset="0"/>
              </a:rPr>
            </a:br>
            <a:br>
              <a:rPr lang="en-GB" sz="2000" kern="100" dirty="0">
                <a:latin typeface="+mn-lt"/>
                <a:ea typeface="Calibri" panose="020F0502020204030204" pitchFamily="34" charset="0"/>
                <a:cs typeface="Arial" panose="020B0604020202020204" pitchFamily="34" charset="0"/>
              </a:rPr>
            </a:br>
            <a:r>
              <a:rPr lang="en-GB" sz="2000" kern="100" dirty="0">
                <a:latin typeface="+mn-lt"/>
                <a:ea typeface="Calibri" panose="020F0502020204030204" pitchFamily="34" charset="0"/>
                <a:cs typeface="Arial" panose="020B0604020202020204" pitchFamily="34" charset="0"/>
              </a:rPr>
              <a:t>Grazia Eleonora Vita – University of Bologna</a:t>
            </a:r>
          </a:p>
          <a:p>
            <a:pPr algn="ctr"/>
            <a:br>
              <a:rPr lang="en-GB" sz="2000" kern="100" dirty="0">
                <a:latin typeface="+mn-lt"/>
                <a:ea typeface="Calibri" panose="020F0502020204030204" pitchFamily="34" charset="0"/>
                <a:cs typeface="Arial" panose="020B0604020202020204" pitchFamily="34" charset="0"/>
              </a:rPr>
            </a:br>
            <a:r>
              <a:rPr lang="en-GB" sz="2000" kern="100" dirty="0">
                <a:latin typeface="+mn-lt"/>
                <a:ea typeface="Calibri" panose="020F0502020204030204" pitchFamily="34" charset="0"/>
                <a:cs typeface="Arial" panose="020B0604020202020204" pitchFamily="34" charset="0"/>
              </a:rPr>
              <a:t>Email: graziaeleonora.vita2@unibo.it</a:t>
            </a:r>
          </a:p>
          <a:p>
            <a:pPr algn="ctr"/>
            <a:br>
              <a:rPr lang="it-IT" sz="2000" kern="100" dirty="0">
                <a:latin typeface="+mn-lt"/>
                <a:ea typeface="Calibri" panose="020F0502020204030204" pitchFamily="34" charset="0"/>
                <a:cs typeface="Arial" panose="020B0604020202020204" pitchFamily="34" charset="0"/>
              </a:rPr>
            </a:br>
            <a:endParaRPr lang="it-IT" sz="2000" dirty="0">
              <a:solidFill>
                <a:schemeClr val="tx1"/>
              </a:solidFill>
              <a:latin typeface="+mn-lt"/>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856809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36B97E-80FD-C682-D309-39525E9450A0}"/>
              </a:ext>
            </a:extLst>
          </p:cNvPr>
          <p:cNvSpPr>
            <a:spLocks noGrp="1"/>
          </p:cNvSpPr>
          <p:nvPr>
            <p:ph type="title"/>
          </p:nvPr>
        </p:nvSpPr>
        <p:spPr/>
        <p:txBody>
          <a:bodyPr>
            <a:normAutofit/>
          </a:bodyPr>
          <a:lstStyle/>
          <a:p>
            <a:r>
              <a:rPr lang="it-IT" sz="4000" b="1" dirty="0">
                <a:latin typeface="+mn-lt"/>
                <a:cs typeface="Helvetica" panose="020B0604020202020204" pitchFamily="34" charset="0"/>
              </a:rPr>
              <a:t>Future </a:t>
            </a:r>
            <a:r>
              <a:rPr lang="it-IT" sz="4000" b="1" dirty="0" err="1">
                <a:latin typeface="+mn-lt"/>
                <a:cs typeface="Helvetica" panose="020B0604020202020204" pitchFamily="34" charset="0"/>
              </a:rPr>
              <a:t>developments</a:t>
            </a:r>
            <a:endParaRPr lang="it-IT" sz="4000" b="1" dirty="0">
              <a:latin typeface="+mn-lt"/>
              <a:cs typeface="Helvetica" panose="020B0604020202020204" pitchFamily="34" charset="0"/>
            </a:endParaRPr>
          </a:p>
        </p:txBody>
      </p:sp>
      <p:sp>
        <p:nvSpPr>
          <p:cNvPr id="3" name="Segnaposto contenuto 2">
            <a:extLst>
              <a:ext uri="{FF2B5EF4-FFF2-40B4-BE49-F238E27FC236}">
                <a16:creationId xmlns:a16="http://schemas.microsoft.com/office/drawing/2014/main" id="{F26F5CBC-A0A0-841B-B16C-9F89AD833404}"/>
              </a:ext>
            </a:extLst>
          </p:cNvPr>
          <p:cNvSpPr>
            <a:spLocks noGrp="1"/>
          </p:cNvSpPr>
          <p:nvPr>
            <p:ph idx="1"/>
          </p:nvPr>
        </p:nvSpPr>
        <p:spPr>
          <a:xfrm>
            <a:off x="1097280" y="1845733"/>
            <a:ext cx="10058400" cy="4321801"/>
          </a:xfrm>
        </p:spPr>
        <p:txBody>
          <a:bodyPr>
            <a:normAutofit fontScale="25000" lnSpcReduction="20000"/>
          </a:bodyPr>
          <a:lstStyle/>
          <a:p>
            <a:pPr marL="0" indent="0" algn="just">
              <a:lnSpc>
                <a:spcPts val="1725"/>
              </a:lnSpc>
              <a:spcAft>
                <a:spcPts val="1875"/>
              </a:spcAft>
              <a:buNone/>
            </a:pPr>
            <a:endParaRPr lang="en-GB" sz="6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ts val="1725"/>
              </a:lnSpc>
              <a:spcAft>
                <a:spcPts val="1875"/>
              </a:spcAft>
              <a:buNone/>
            </a:pPr>
            <a:r>
              <a:rPr lang="en-GB" sz="7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These gender-based climate claims: </a:t>
            </a:r>
          </a:p>
          <a:p>
            <a:pPr algn="just">
              <a:lnSpc>
                <a:spcPct val="100000"/>
              </a:lnSpc>
              <a:buFont typeface="Wingdings" panose="05000000000000000000" pitchFamily="2" charset="2"/>
              <a:buChar char="v"/>
            </a:pPr>
            <a:r>
              <a:rPr lang="en-GB" sz="7200" dirty="0">
                <a:solidFill>
                  <a:schemeClr val="tx1"/>
                </a:solidFill>
                <a:latin typeface="Arial" panose="020B0604020202020204" pitchFamily="34" charset="0"/>
                <a:cs typeface="Arial" panose="020B0604020202020204" pitchFamily="34" charset="0"/>
              </a:rPr>
              <a:t>offer interesting impulses for the field of human rights and environmental law;</a:t>
            </a:r>
          </a:p>
          <a:p>
            <a:pPr algn="just">
              <a:lnSpc>
                <a:spcPct val="100000"/>
              </a:lnSpc>
              <a:buFont typeface="Wingdings" panose="05000000000000000000" pitchFamily="2" charset="2"/>
              <a:buChar char="v"/>
            </a:pPr>
            <a:r>
              <a:rPr lang="en-GB" sz="7200" dirty="0">
                <a:solidFill>
                  <a:schemeClr val="tx1"/>
                </a:solidFill>
                <a:latin typeface="Arial" panose="020B0604020202020204" pitchFamily="34" charset="0"/>
                <a:cs typeface="Arial" panose="020B0604020202020204" pitchFamily="34" charset="0"/>
              </a:rPr>
              <a:t>it will be especially interesting to see if the gender aspect could represent a key-solution to address both the climate change issue and the gender equality goal;</a:t>
            </a:r>
          </a:p>
          <a:p>
            <a:pPr algn="just">
              <a:lnSpc>
                <a:spcPct val="100000"/>
              </a:lnSpc>
              <a:buFont typeface="Wingdings" panose="05000000000000000000" pitchFamily="2" charset="2"/>
              <a:buChar char="v"/>
            </a:pPr>
            <a:r>
              <a:rPr lang="en-GB" sz="7200" dirty="0">
                <a:solidFill>
                  <a:schemeClr val="tx1"/>
                </a:solidFill>
                <a:latin typeface="Arial" panose="020B0604020202020204" pitchFamily="34" charset="0"/>
                <a:cs typeface="Arial" panose="020B0604020202020204" pitchFamily="34" charset="0"/>
              </a:rPr>
              <a:t>a judgment by the ECtHR would only bind Switzerland, but it could also set a precedent for the 40 other European countries and even beyond;</a:t>
            </a:r>
          </a:p>
          <a:p>
            <a:pPr algn="just">
              <a:lnSpc>
                <a:spcPct val="100000"/>
              </a:lnSpc>
              <a:buFont typeface="Wingdings" panose="05000000000000000000" pitchFamily="2" charset="2"/>
              <a:buChar char="v"/>
            </a:pPr>
            <a:r>
              <a:rPr lang="en-GB" sz="7200" dirty="0">
                <a:solidFill>
                  <a:schemeClr val="tx1"/>
                </a:solidFill>
                <a:latin typeface="Arial" panose="020B0604020202020204" pitchFamily="34" charset="0"/>
                <a:cs typeface="Arial" panose="020B0604020202020204" pitchFamily="34" charset="0"/>
              </a:rPr>
              <a:t>more and more women will potentially have strong arguments if there are circumstances in which a policy is designed without any gender implications in mind, which is not uncommon;</a:t>
            </a:r>
          </a:p>
          <a:p>
            <a:pPr algn="just">
              <a:lnSpc>
                <a:spcPct val="100000"/>
              </a:lnSpc>
              <a:buFont typeface="Wingdings" panose="05000000000000000000" pitchFamily="2" charset="2"/>
              <a:buChar char="v"/>
            </a:pPr>
            <a:r>
              <a:rPr lang="en-GB" sz="7200" dirty="0">
                <a:solidFill>
                  <a:schemeClr val="tx1"/>
                </a:solidFill>
                <a:latin typeface="Arial" panose="020B0604020202020204" pitchFamily="34" charset="0"/>
                <a:cs typeface="Arial" panose="020B0604020202020204" pitchFamily="34" charset="0"/>
              </a:rPr>
              <a:t>litigation will surely have to evolve and take more into consideration the peculiarities and differences of the players and interests at stake. </a:t>
            </a:r>
            <a:endParaRPr lang="it-IT" sz="7200" dirty="0">
              <a:solidFill>
                <a:schemeClr val="tx1"/>
              </a:solidFill>
              <a:latin typeface="Arial" panose="020B0604020202020204" pitchFamily="34" charset="0"/>
              <a:cs typeface="Arial" panose="020B0604020202020204" pitchFamily="34" charset="0"/>
            </a:endParaRPr>
          </a:p>
        </p:txBody>
      </p:sp>
      <p:sp>
        <p:nvSpPr>
          <p:cNvPr id="4" name="CasellaDiTesto 3">
            <a:extLst>
              <a:ext uri="{FF2B5EF4-FFF2-40B4-BE49-F238E27FC236}">
                <a16:creationId xmlns:a16="http://schemas.microsoft.com/office/drawing/2014/main" id="{7B7068CD-E877-73B0-3EEE-F995F1065828}"/>
              </a:ext>
            </a:extLst>
          </p:cNvPr>
          <p:cNvSpPr txBox="1"/>
          <p:nvPr/>
        </p:nvSpPr>
        <p:spPr>
          <a:xfrm>
            <a:off x="7075715" y="5989565"/>
            <a:ext cx="6096000" cy="769441"/>
          </a:xfrm>
          <a:prstGeom prst="rect">
            <a:avLst/>
          </a:prstGeom>
          <a:noFill/>
        </p:spPr>
        <p:txBody>
          <a:bodyPr wrap="square">
            <a:spAutoFit/>
          </a:bodyPr>
          <a:lstStyle/>
          <a:p>
            <a:pPr algn="ctr"/>
            <a:br>
              <a:rPr lang="en-GB" sz="1400" b="1" kern="100" dirty="0">
                <a:solidFill>
                  <a:schemeClr val="bg1"/>
                </a:solidFill>
                <a:latin typeface="+mn-lt"/>
                <a:ea typeface="Calibri" panose="020F0502020204030204" pitchFamily="34" charset="0"/>
                <a:cs typeface="Arial" panose="020B0604020202020204" pitchFamily="34" charset="0"/>
              </a:rPr>
            </a:br>
            <a:br>
              <a:rPr lang="en-GB" sz="1400" b="1" kern="100" dirty="0">
                <a:solidFill>
                  <a:schemeClr val="bg1"/>
                </a:solidFill>
                <a:latin typeface="+mn-lt"/>
                <a:ea typeface="Calibri" panose="020F0502020204030204" pitchFamily="34" charset="0"/>
                <a:cs typeface="Arial" panose="020B0604020202020204" pitchFamily="34" charset="0"/>
              </a:rPr>
            </a:br>
            <a:r>
              <a:rPr lang="en-GB" sz="1600" b="1" kern="100" dirty="0">
                <a:solidFill>
                  <a:schemeClr val="bg1"/>
                </a:solidFill>
                <a:ea typeface="Calibri" panose="020F0502020204030204" pitchFamily="34" charset="0"/>
                <a:cs typeface="Arial" panose="020B0604020202020204" pitchFamily="34" charset="0"/>
              </a:rPr>
              <a:t>Grazia Eleonora Vita – University of Bologna</a:t>
            </a:r>
          </a:p>
        </p:txBody>
      </p:sp>
    </p:spTree>
    <p:extLst>
      <p:ext uri="{BB962C8B-B14F-4D97-AF65-F5344CB8AC3E}">
        <p14:creationId xmlns:p14="http://schemas.microsoft.com/office/powerpoint/2010/main" val="322653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A82387-A30A-09CF-A019-B08EF8D5BFD3}"/>
              </a:ext>
            </a:extLst>
          </p:cNvPr>
          <p:cNvSpPr>
            <a:spLocks noGrp="1"/>
          </p:cNvSpPr>
          <p:nvPr>
            <p:ph type="title"/>
          </p:nvPr>
        </p:nvSpPr>
        <p:spPr/>
        <p:txBody>
          <a:bodyPr>
            <a:normAutofit/>
          </a:bodyPr>
          <a:lstStyle/>
          <a:p>
            <a:r>
              <a:rPr lang="it-IT" sz="4000" b="1" dirty="0" err="1">
                <a:latin typeface="+mn-lt"/>
                <a:cs typeface="Helvetica" panose="020B0604020202020204" pitchFamily="34" charset="0"/>
              </a:rPr>
              <a:t>Equal</a:t>
            </a:r>
            <a:r>
              <a:rPr lang="it-IT" sz="4000" b="1" dirty="0">
                <a:latin typeface="+mn-lt"/>
                <a:cs typeface="Helvetica" panose="020B0604020202020204" pitchFamily="34" charset="0"/>
              </a:rPr>
              <a:t> access to </a:t>
            </a:r>
            <a:r>
              <a:rPr lang="it-IT" sz="4000" b="1" dirty="0" err="1">
                <a:latin typeface="+mn-lt"/>
                <a:cs typeface="Helvetica" panose="020B0604020202020204" pitchFamily="34" charset="0"/>
              </a:rPr>
              <a:t>resources</a:t>
            </a:r>
            <a:r>
              <a:rPr lang="it-IT" sz="4000" b="1" dirty="0">
                <a:latin typeface="+mn-lt"/>
                <a:cs typeface="Helvetica" panose="020B0604020202020204" pitchFamily="34" charset="0"/>
              </a:rPr>
              <a:t> and </a:t>
            </a:r>
            <a:r>
              <a:rPr lang="it-IT" sz="4000" b="1" dirty="0" err="1">
                <a:latin typeface="+mn-lt"/>
                <a:cs typeface="Helvetica" panose="020B0604020202020204" pitchFamily="34" charset="0"/>
              </a:rPr>
              <a:t>justice</a:t>
            </a:r>
            <a:r>
              <a:rPr lang="it-IT" sz="4000" b="1" dirty="0">
                <a:latin typeface="+mn-lt"/>
                <a:cs typeface="Helvetica" panose="020B0604020202020204" pitchFamily="34" charset="0"/>
              </a:rPr>
              <a:t> to </a:t>
            </a:r>
            <a:r>
              <a:rPr lang="it-IT" sz="4000" b="1" dirty="0" err="1">
                <a:latin typeface="+mn-lt"/>
                <a:cs typeface="Helvetica" panose="020B0604020202020204" pitchFamily="34" charset="0"/>
              </a:rPr>
              <a:t>all</a:t>
            </a:r>
            <a:endParaRPr lang="it-IT" sz="4000" b="1" dirty="0">
              <a:latin typeface="+mn-lt"/>
              <a:cs typeface="Helvetica" panose="020B0604020202020204" pitchFamily="34" charset="0"/>
            </a:endParaRPr>
          </a:p>
        </p:txBody>
      </p:sp>
      <p:sp>
        <p:nvSpPr>
          <p:cNvPr id="3" name="Segnaposto contenuto 2">
            <a:extLst>
              <a:ext uri="{FF2B5EF4-FFF2-40B4-BE49-F238E27FC236}">
                <a16:creationId xmlns:a16="http://schemas.microsoft.com/office/drawing/2014/main" id="{5AFA8A6C-4A23-21BF-9264-3F52C33AED59}"/>
              </a:ext>
            </a:extLst>
          </p:cNvPr>
          <p:cNvSpPr>
            <a:spLocks noGrp="1"/>
          </p:cNvSpPr>
          <p:nvPr>
            <p:ph idx="1"/>
          </p:nvPr>
        </p:nvSpPr>
        <p:spPr>
          <a:xfrm>
            <a:off x="1097280" y="1845733"/>
            <a:ext cx="10058400" cy="4143831"/>
          </a:xfrm>
        </p:spPr>
        <p:txBody>
          <a:bodyPr>
            <a:normAutofit fontScale="85000" lnSpcReduction="20000"/>
          </a:bodyPr>
          <a:lstStyle/>
          <a:p>
            <a:pPr marL="0" indent="0" algn="just">
              <a:spcAft>
                <a:spcPts val="1500"/>
              </a:spcAft>
              <a:buNone/>
            </a:pPr>
            <a:endPar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spcAft>
                <a:spcPts val="1500"/>
              </a:spcAft>
              <a:buNone/>
            </a:pPr>
            <a:r>
              <a:rPr lang="en-GB" sz="2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is clear is that litigation can become a useful tool only if equal access is provided. </a:t>
            </a:r>
          </a:p>
          <a:p>
            <a:pPr marL="0" indent="0" algn="just">
              <a:spcAft>
                <a:spcPts val="1500"/>
              </a:spcAft>
              <a:buNone/>
            </a:pPr>
            <a:r>
              <a:rPr lang="en-GB" sz="2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Here are 4 suggestions advanced, among others, by the World Bank: </a:t>
            </a:r>
            <a:endParaRPr lang="it-IT" sz="2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2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boost people’s resilience and adaptive capacity in gender-sensitive ways and draft legislation addressing gender considerations;</a:t>
            </a:r>
            <a:endParaRPr lang="it-IT" sz="2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US" sz="2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Secondly: support women to thrive in greener economies (in terms of education and formation);</a:t>
            </a:r>
            <a:endParaRPr lang="it-IT" sz="2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US" sz="2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Thirdly: ensure that women’s voices and leadership are incorporated into climate governance at the local and national levels;</a:t>
            </a:r>
            <a:endParaRPr lang="it-IT" sz="2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1500"/>
              </a:spcAft>
              <a:buFont typeface="+mj-lt"/>
              <a:buAutoNum type="arabicPeriod"/>
            </a:pPr>
            <a:r>
              <a:rPr lang="en-US" sz="2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Lastly: integrate gender equality into climate investments across sectors and expand gender-sensitive climate finance.</a:t>
            </a:r>
            <a:endParaRPr lang="it-IT" sz="2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sz="2100" dirty="0">
                <a:solidFill>
                  <a:schemeClr val="tx1"/>
                </a:solidFill>
                <a:effectLst/>
                <a:latin typeface="Arial" panose="020B0604020202020204" pitchFamily="34" charset="0"/>
                <a:ea typeface="Calibri" panose="020F0502020204030204" pitchFamily="34" charset="0"/>
                <a:cs typeface="Arial" panose="020B0604020202020204" pitchFamily="34" charset="0"/>
              </a:rPr>
              <a:t>Finally, in light of the Paris Agreement, also National Determined Contributions must be improved</a:t>
            </a:r>
            <a:r>
              <a:rPr lang="en-US" sz="2100" dirty="0">
                <a:solidFill>
                  <a:schemeClr val="tx1"/>
                </a:solidFill>
                <a:effectLst/>
                <a:latin typeface="Helvetica" panose="020B0604020202020204" pitchFamily="34" charset="0"/>
                <a:ea typeface="Calibri" panose="020F0502020204030204" pitchFamily="34" charset="0"/>
                <a:cs typeface="Helvetica" panose="020B0604020202020204" pitchFamily="34" charset="0"/>
              </a:rPr>
              <a:t>.</a:t>
            </a:r>
            <a:endParaRPr lang="it-IT" sz="2100" dirty="0">
              <a:solidFill>
                <a:schemeClr val="tx1"/>
              </a:solidFill>
              <a:latin typeface="Helvetica" panose="020B0604020202020204" pitchFamily="34" charset="0"/>
              <a:cs typeface="Helvetica" panose="020B0604020202020204" pitchFamily="34" charset="0"/>
            </a:endParaRPr>
          </a:p>
        </p:txBody>
      </p:sp>
      <p:sp>
        <p:nvSpPr>
          <p:cNvPr id="4" name="CasellaDiTesto 3">
            <a:extLst>
              <a:ext uri="{FF2B5EF4-FFF2-40B4-BE49-F238E27FC236}">
                <a16:creationId xmlns:a16="http://schemas.microsoft.com/office/drawing/2014/main" id="{640036F3-8A3A-9E15-59C4-EF87327898A6}"/>
              </a:ext>
            </a:extLst>
          </p:cNvPr>
          <p:cNvSpPr txBox="1"/>
          <p:nvPr/>
        </p:nvSpPr>
        <p:spPr>
          <a:xfrm>
            <a:off x="7075715" y="5989565"/>
            <a:ext cx="6096000" cy="769441"/>
          </a:xfrm>
          <a:prstGeom prst="rect">
            <a:avLst/>
          </a:prstGeom>
          <a:noFill/>
        </p:spPr>
        <p:txBody>
          <a:bodyPr wrap="square">
            <a:spAutoFit/>
          </a:bodyPr>
          <a:lstStyle/>
          <a:p>
            <a:pPr algn="ctr"/>
            <a:br>
              <a:rPr lang="en-GB" sz="1400" b="1" kern="100" dirty="0">
                <a:solidFill>
                  <a:schemeClr val="bg1"/>
                </a:solidFill>
                <a:latin typeface="+mn-lt"/>
                <a:ea typeface="Calibri" panose="020F0502020204030204" pitchFamily="34" charset="0"/>
                <a:cs typeface="Arial" panose="020B0604020202020204" pitchFamily="34" charset="0"/>
              </a:rPr>
            </a:br>
            <a:br>
              <a:rPr lang="en-GB" sz="1400" b="1" kern="100" dirty="0">
                <a:solidFill>
                  <a:schemeClr val="bg1"/>
                </a:solidFill>
                <a:latin typeface="+mn-lt"/>
                <a:ea typeface="Calibri" panose="020F0502020204030204" pitchFamily="34" charset="0"/>
                <a:cs typeface="Arial" panose="020B0604020202020204" pitchFamily="34" charset="0"/>
              </a:rPr>
            </a:br>
            <a:r>
              <a:rPr lang="en-GB" sz="1600" b="1" kern="100" dirty="0">
                <a:solidFill>
                  <a:schemeClr val="bg1"/>
                </a:solidFill>
                <a:ea typeface="Calibri" panose="020F0502020204030204" pitchFamily="34" charset="0"/>
                <a:cs typeface="Arial" panose="020B0604020202020204" pitchFamily="34" charset="0"/>
              </a:rPr>
              <a:t>Grazia Eleonora Vita – University of Bologna</a:t>
            </a:r>
          </a:p>
        </p:txBody>
      </p:sp>
    </p:spTree>
    <p:extLst>
      <p:ext uri="{BB962C8B-B14F-4D97-AF65-F5344CB8AC3E}">
        <p14:creationId xmlns:p14="http://schemas.microsoft.com/office/powerpoint/2010/main" val="2633434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AA2B81-9303-FB80-EDF3-4B1866F8C1EE}"/>
              </a:ext>
            </a:extLst>
          </p:cNvPr>
          <p:cNvSpPr>
            <a:spLocks noGrp="1"/>
          </p:cNvSpPr>
          <p:nvPr>
            <p:ph type="ctrTitle"/>
          </p:nvPr>
        </p:nvSpPr>
        <p:spPr/>
        <p:txBody>
          <a:bodyPr>
            <a:normAutofit/>
          </a:bodyPr>
          <a:lstStyle/>
          <a:p>
            <a:pPr algn="ctr"/>
            <a:r>
              <a:rPr lang="it-IT" sz="4800" dirty="0"/>
              <a:t>Thank </a:t>
            </a:r>
            <a:r>
              <a:rPr lang="it-IT" sz="4800" dirty="0" err="1"/>
              <a:t>you</a:t>
            </a:r>
            <a:r>
              <a:rPr lang="it-IT" sz="4800" dirty="0"/>
              <a:t>! </a:t>
            </a:r>
            <a:br>
              <a:rPr lang="it-IT" sz="6600"/>
            </a:br>
            <a:br>
              <a:rPr lang="it-IT" sz="4000" b="1" dirty="0">
                <a:solidFill>
                  <a:schemeClr val="tx1">
                    <a:lumMod val="75000"/>
                    <a:lumOff val="25000"/>
                  </a:schemeClr>
                </a:solidFill>
                <a:latin typeface="+mn-lt"/>
                <a:cs typeface="Helvetica" panose="020B0604020202020204" pitchFamily="34" charset="0"/>
              </a:rPr>
            </a:br>
            <a:endParaRPr lang="it-IT" sz="4000" b="1" dirty="0">
              <a:solidFill>
                <a:schemeClr val="tx1">
                  <a:lumMod val="75000"/>
                  <a:lumOff val="25000"/>
                </a:schemeClr>
              </a:solidFill>
              <a:latin typeface="+mn-lt"/>
              <a:cs typeface="Helvetica" panose="020B0604020202020204" pitchFamily="34" charset="0"/>
            </a:endParaRPr>
          </a:p>
        </p:txBody>
      </p:sp>
      <p:sp>
        <p:nvSpPr>
          <p:cNvPr id="7" name="CasellaDiTesto 6">
            <a:extLst>
              <a:ext uri="{FF2B5EF4-FFF2-40B4-BE49-F238E27FC236}">
                <a16:creationId xmlns:a16="http://schemas.microsoft.com/office/drawing/2014/main" id="{16CB4089-F80D-A99D-DE8A-8D2E0F596948}"/>
              </a:ext>
            </a:extLst>
          </p:cNvPr>
          <p:cNvSpPr txBox="1"/>
          <p:nvPr/>
        </p:nvSpPr>
        <p:spPr>
          <a:xfrm>
            <a:off x="3222171" y="4621720"/>
            <a:ext cx="6096000" cy="1200329"/>
          </a:xfrm>
          <a:prstGeom prst="rect">
            <a:avLst/>
          </a:prstGeom>
          <a:noFill/>
        </p:spPr>
        <p:txBody>
          <a:bodyPr wrap="square">
            <a:spAutoFit/>
          </a:bodyPr>
          <a:lstStyle/>
          <a:p>
            <a:pPr algn="ctr"/>
            <a:r>
              <a:rPr lang="en-GB" sz="1800" kern="100" dirty="0">
                <a:latin typeface="+mn-lt"/>
                <a:ea typeface="Calibri" panose="020F0502020204030204" pitchFamily="34" charset="0"/>
                <a:cs typeface="Arial" panose="020B0604020202020204" pitchFamily="34" charset="0"/>
              </a:rPr>
              <a:t>Grazia Eleonora Vita – University of Bologna</a:t>
            </a:r>
          </a:p>
          <a:p>
            <a:pPr algn="ctr"/>
            <a:br>
              <a:rPr lang="en-GB" sz="1800" kern="100" dirty="0">
                <a:latin typeface="+mn-lt"/>
                <a:ea typeface="Calibri" panose="020F0502020204030204" pitchFamily="34" charset="0"/>
                <a:cs typeface="Arial" panose="020B0604020202020204" pitchFamily="34" charset="0"/>
              </a:rPr>
            </a:br>
            <a:r>
              <a:rPr lang="en-GB" sz="1800" kern="100" dirty="0">
                <a:latin typeface="+mn-lt"/>
                <a:ea typeface="Calibri" panose="020F0502020204030204" pitchFamily="34" charset="0"/>
                <a:cs typeface="Arial" panose="020B0604020202020204" pitchFamily="34" charset="0"/>
              </a:rPr>
              <a:t>Email: graziaeleonora.vita2@unibo.it</a:t>
            </a:r>
          </a:p>
          <a:p>
            <a:pPr algn="ctr"/>
            <a:endParaRPr lang="en-GB" sz="1800" kern="100" dirty="0">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994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C6B5A2-8F91-E13F-EC1B-C932011E6616}"/>
              </a:ext>
            </a:extLst>
          </p:cNvPr>
          <p:cNvSpPr>
            <a:spLocks noGrp="1"/>
          </p:cNvSpPr>
          <p:nvPr>
            <p:ph type="title"/>
          </p:nvPr>
        </p:nvSpPr>
        <p:spPr/>
        <p:txBody>
          <a:bodyPr>
            <a:normAutofit/>
          </a:bodyPr>
          <a:lstStyle/>
          <a:p>
            <a:r>
              <a:rPr lang="it-IT" sz="4000" b="1" dirty="0">
                <a:latin typeface="+mn-lt"/>
                <a:cs typeface="Helvetica" panose="020B0604020202020204" pitchFamily="34" charset="0"/>
              </a:rPr>
              <a:t>Gender and </a:t>
            </a:r>
            <a:r>
              <a:rPr lang="it-IT" sz="4000" b="1" dirty="0" err="1">
                <a:latin typeface="+mn-lt"/>
                <a:cs typeface="Helvetica" panose="020B0604020202020204" pitchFamily="34" charset="0"/>
              </a:rPr>
              <a:t>Climate</a:t>
            </a:r>
            <a:r>
              <a:rPr lang="it-IT" sz="4000" b="1" dirty="0">
                <a:latin typeface="+mn-lt"/>
                <a:cs typeface="Helvetica" panose="020B0604020202020204" pitchFamily="34" charset="0"/>
              </a:rPr>
              <a:t> </a:t>
            </a:r>
            <a:r>
              <a:rPr lang="it-IT" sz="4000" b="1" dirty="0" err="1">
                <a:latin typeface="+mn-lt"/>
                <a:cs typeface="Helvetica" panose="020B0604020202020204" pitchFamily="34" charset="0"/>
              </a:rPr>
              <a:t>Change</a:t>
            </a:r>
            <a:endParaRPr lang="it-IT" sz="4000" b="1" dirty="0">
              <a:latin typeface="+mn-lt"/>
              <a:cs typeface="Helvetica" panose="020B0604020202020204" pitchFamily="34" charset="0"/>
            </a:endParaRPr>
          </a:p>
        </p:txBody>
      </p:sp>
      <p:sp>
        <p:nvSpPr>
          <p:cNvPr id="3" name="Segnaposto contenuto 2">
            <a:extLst>
              <a:ext uri="{FF2B5EF4-FFF2-40B4-BE49-F238E27FC236}">
                <a16:creationId xmlns:a16="http://schemas.microsoft.com/office/drawing/2014/main" id="{DD2BD75A-D292-0295-C663-66FCE81229A8}"/>
              </a:ext>
            </a:extLst>
          </p:cNvPr>
          <p:cNvSpPr>
            <a:spLocks noGrp="1"/>
          </p:cNvSpPr>
          <p:nvPr>
            <p:ph idx="1"/>
          </p:nvPr>
        </p:nvSpPr>
        <p:spPr/>
        <p:txBody>
          <a:bodyPr>
            <a:normAutofit fontScale="85000" lnSpcReduction="10000"/>
          </a:bodyPr>
          <a:lstStyle/>
          <a:p>
            <a:endParaRPr lang="it-IT" b="1" dirty="0">
              <a:latin typeface="Arial" panose="020B0604020202020204" pitchFamily="34" charset="0"/>
              <a:cs typeface="Arial" panose="020B0604020202020204" pitchFamily="34" charset="0"/>
            </a:endParaRPr>
          </a:p>
          <a:p>
            <a:r>
              <a:rPr lang="it-IT" b="1" dirty="0">
                <a:latin typeface="Arial" panose="020B0604020202020204" pitchFamily="34" charset="0"/>
                <a:cs typeface="Arial" panose="020B0604020202020204" pitchFamily="34" charset="0"/>
              </a:rPr>
              <a:t>Paris Agreement </a:t>
            </a:r>
            <a:r>
              <a:rPr lang="it-IT" b="1" dirty="0" err="1">
                <a:latin typeface="Arial" panose="020B0604020202020204" pitchFamily="34" charset="0"/>
                <a:cs typeface="Arial" panose="020B0604020202020204" pitchFamily="34" charset="0"/>
              </a:rPr>
              <a:t>Preamble</a:t>
            </a:r>
            <a:r>
              <a:rPr lang="it-IT" dirty="0">
                <a:latin typeface="Arial" panose="020B0604020202020204" pitchFamily="34" charset="0"/>
                <a:cs typeface="Arial" panose="020B0604020202020204" pitchFamily="34" charset="0"/>
              </a:rPr>
              <a:t>:</a:t>
            </a:r>
          </a:p>
          <a:p>
            <a:pPr algn="just"/>
            <a:r>
              <a:rPr lang="en-US" i="1" dirty="0">
                <a:latin typeface="Arial" panose="020B0604020202020204" pitchFamily="34" charset="0"/>
                <a:cs typeface="Arial" panose="020B0604020202020204" pitchFamily="34" charset="0"/>
              </a:rPr>
              <a:t>“Acknowledging that climate change is a common concern of humankind, </a:t>
            </a:r>
            <a:r>
              <a:rPr lang="en-US" b="1" i="1" dirty="0">
                <a:latin typeface="Arial" panose="020B0604020202020204" pitchFamily="34" charset="0"/>
                <a:cs typeface="Arial" panose="020B0604020202020204" pitchFamily="34" charset="0"/>
              </a:rPr>
              <a:t>Parties should, when taking action to address climate change, respect, promote and consider their respective obligations</a:t>
            </a:r>
            <a:r>
              <a:rPr lang="en-US" i="1" dirty="0">
                <a:latin typeface="Arial" panose="020B0604020202020204" pitchFamily="34" charset="0"/>
                <a:cs typeface="Arial" panose="020B0604020202020204" pitchFamily="34" charset="0"/>
              </a:rPr>
              <a:t> on human rights, the right to health, the rights of indigenous peoples, local communities, migrants, children, persons with disabilities and people in vulnerable situations and the right to development, </a:t>
            </a:r>
            <a:r>
              <a:rPr lang="en-US" b="1" i="1" dirty="0">
                <a:latin typeface="Arial" panose="020B0604020202020204" pitchFamily="34" charset="0"/>
                <a:cs typeface="Arial" panose="020B0604020202020204" pitchFamily="34" charset="0"/>
              </a:rPr>
              <a:t>as well as gender equality, empowerment of women </a:t>
            </a:r>
            <a:r>
              <a:rPr lang="en-US" i="1" dirty="0">
                <a:latin typeface="Arial" panose="020B0604020202020204" pitchFamily="34" charset="0"/>
                <a:cs typeface="Arial" panose="020B0604020202020204" pitchFamily="34" charset="0"/>
              </a:rPr>
              <a:t>and intergenerational equity.”</a:t>
            </a:r>
          </a:p>
          <a:p>
            <a:pPr algn="just"/>
            <a:endParaRPr lang="en-US" i="1" dirty="0">
              <a:latin typeface="Arial" panose="020B0604020202020204" pitchFamily="34" charset="0"/>
              <a:cs typeface="Arial" panose="020B0604020202020204" pitchFamily="34" charset="0"/>
            </a:endParaRPr>
          </a:p>
          <a:p>
            <a:pPr algn="just"/>
            <a:r>
              <a:rPr lang="it-IT" b="1" dirty="0" err="1">
                <a:latin typeface="Arial" panose="020B0604020202020204" pitchFamily="34" charset="0"/>
                <a:cs typeface="Arial" panose="020B0604020202020204" pitchFamily="34" charset="0"/>
              </a:rPr>
              <a:t>Articles</a:t>
            </a:r>
            <a:r>
              <a:rPr lang="it-IT" b="1" dirty="0">
                <a:latin typeface="Arial" panose="020B0604020202020204" pitchFamily="34" charset="0"/>
                <a:cs typeface="Arial" panose="020B0604020202020204" pitchFamily="34" charset="0"/>
              </a:rPr>
              <a:t> 7 and 11:</a:t>
            </a:r>
          </a:p>
          <a:p>
            <a:pPr algn="just"/>
            <a:r>
              <a:rPr lang="en-US" dirty="0">
                <a:latin typeface="Arial" panose="020B0604020202020204" pitchFamily="34" charset="0"/>
                <a:cs typeface="Arial" panose="020B0604020202020204" pitchFamily="34" charset="0"/>
              </a:rPr>
              <a:t>“[…] 5. </a:t>
            </a:r>
            <a:r>
              <a:rPr lang="en-US" i="1" dirty="0">
                <a:latin typeface="Arial" panose="020B0604020202020204" pitchFamily="34" charset="0"/>
                <a:cs typeface="Arial" panose="020B0604020202020204" pitchFamily="34" charset="0"/>
              </a:rPr>
              <a:t>Parties acknowledge that adaptation action should follow a country-driven, </a:t>
            </a:r>
            <a:r>
              <a:rPr lang="en-US" b="1" i="1" dirty="0">
                <a:latin typeface="Arial" panose="020B0604020202020204" pitchFamily="34" charset="0"/>
                <a:cs typeface="Arial" panose="020B0604020202020204" pitchFamily="34" charset="0"/>
              </a:rPr>
              <a:t>gender-responsive</a:t>
            </a:r>
            <a:r>
              <a:rPr lang="en-US" i="1" dirty="0">
                <a:latin typeface="Arial" panose="020B0604020202020204" pitchFamily="34" charset="0"/>
                <a:cs typeface="Arial" panose="020B0604020202020204" pitchFamily="34" charset="0"/>
              </a:rPr>
              <a:t>, participatory and fully transparent approach, </a:t>
            </a:r>
            <a:r>
              <a:rPr lang="en-US" dirty="0">
                <a:latin typeface="Arial" panose="020B0604020202020204" pitchFamily="34" charset="0"/>
                <a:cs typeface="Arial" panose="020B0604020202020204" pitchFamily="34" charset="0"/>
              </a:rPr>
              <a:t>[…]”</a:t>
            </a:r>
          </a:p>
          <a:p>
            <a:pPr algn="just"/>
            <a:r>
              <a:rPr lang="en-US" dirty="0">
                <a:latin typeface="Arial" panose="020B0604020202020204" pitchFamily="34" charset="0"/>
                <a:cs typeface="Arial" panose="020B0604020202020204" pitchFamily="34" charset="0"/>
              </a:rPr>
              <a:t>“[…] 2. </a:t>
            </a:r>
            <a:r>
              <a:rPr lang="en-US" i="1" dirty="0">
                <a:latin typeface="Arial" panose="020B0604020202020204" pitchFamily="34" charset="0"/>
                <a:cs typeface="Arial" panose="020B0604020202020204" pitchFamily="34" charset="0"/>
              </a:rPr>
              <a:t>Capacity-building should be country-driven, based on and responsive to national needs, […] and should be an effective, iterative process that is participatory, cross-cutting and </a:t>
            </a:r>
            <a:r>
              <a:rPr lang="en-US" b="1" i="1" dirty="0">
                <a:latin typeface="Arial" panose="020B0604020202020204" pitchFamily="34" charset="0"/>
                <a:cs typeface="Arial" panose="020B0604020202020204" pitchFamily="34" charset="0"/>
              </a:rPr>
              <a:t>gender-responsive</a:t>
            </a:r>
            <a:r>
              <a:rPr lang="en-US" dirty="0">
                <a:latin typeface="Arial" panose="020B0604020202020204" pitchFamily="34" charset="0"/>
                <a:cs typeface="Arial" panose="020B0604020202020204" pitchFamily="34" charset="0"/>
              </a:rPr>
              <a:t>.”</a:t>
            </a:r>
          </a:p>
          <a:p>
            <a:pPr algn="just"/>
            <a:endParaRPr lang="en-US" dirty="0"/>
          </a:p>
          <a:p>
            <a:pPr algn="just"/>
            <a:endParaRPr lang="it-IT" i="1" dirty="0"/>
          </a:p>
        </p:txBody>
      </p:sp>
      <p:sp>
        <p:nvSpPr>
          <p:cNvPr id="5" name="CasellaDiTesto 4">
            <a:extLst>
              <a:ext uri="{FF2B5EF4-FFF2-40B4-BE49-F238E27FC236}">
                <a16:creationId xmlns:a16="http://schemas.microsoft.com/office/drawing/2014/main" id="{B0679B47-7156-740B-C1E9-62C1BE2D2CE6}"/>
              </a:ext>
            </a:extLst>
          </p:cNvPr>
          <p:cNvSpPr txBox="1"/>
          <p:nvPr/>
        </p:nvSpPr>
        <p:spPr>
          <a:xfrm>
            <a:off x="7075715" y="5989565"/>
            <a:ext cx="6096000" cy="769441"/>
          </a:xfrm>
          <a:prstGeom prst="rect">
            <a:avLst/>
          </a:prstGeom>
          <a:noFill/>
        </p:spPr>
        <p:txBody>
          <a:bodyPr wrap="square">
            <a:spAutoFit/>
          </a:bodyPr>
          <a:lstStyle/>
          <a:p>
            <a:pPr algn="ctr"/>
            <a:br>
              <a:rPr lang="en-GB" sz="1400" b="1" kern="100" dirty="0">
                <a:solidFill>
                  <a:schemeClr val="bg1"/>
                </a:solidFill>
                <a:latin typeface="+mn-lt"/>
                <a:ea typeface="Calibri" panose="020F0502020204030204" pitchFamily="34" charset="0"/>
                <a:cs typeface="Arial" panose="020B0604020202020204" pitchFamily="34" charset="0"/>
              </a:rPr>
            </a:br>
            <a:br>
              <a:rPr lang="en-GB" sz="1400" b="1" kern="100" dirty="0">
                <a:solidFill>
                  <a:schemeClr val="bg1"/>
                </a:solidFill>
                <a:latin typeface="+mn-lt"/>
                <a:ea typeface="Calibri" panose="020F0502020204030204" pitchFamily="34" charset="0"/>
                <a:cs typeface="Arial" panose="020B0604020202020204" pitchFamily="34" charset="0"/>
              </a:rPr>
            </a:br>
            <a:r>
              <a:rPr lang="en-GB" sz="1600" b="1" kern="100" dirty="0">
                <a:solidFill>
                  <a:schemeClr val="bg1"/>
                </a:solidFill>
                <a:ea typeface="Calibri" panose="020F0502020204030204" pitchFamily="34" charset="0"/>
                <a:cs typeface="Arial" panose="020B0604020202020204" pitchFamily="34" charset="0"/>
              </a:rPr>
              <a:t>Grazia Eleonora Vita – University of Bologna</a:t>
            </a:r>
          </a:p>
        </p:txBody>
      </p:sp>
    </p:spTree>
    <p:extLst>
      <p:ext uri="{BB962C8B-B14F-4D97-AF65-F5344CB8AC3E}">
        <p14:creationId xmlns:p14="http://schemas.microsoft.com/office/powerpoint/2010/main" val="87391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F13481-DAB1-F360-0D6D-9A3D3C20D641}"/>
              </a:ext>
            </a:extLst>
          </p:cNvPr>
          <p:cNvSpPr>
            <a:spLocks noGrp="1"/>
          </p:cNvSpPr>
          <p:nvPr>
            <p:ph type="title"/>
          </p:nvPr>
        </p:nvSpPr>
        <p:spPr/>
        <p:txBody>
          <a:bodyPr>
            <a:normAutofit/>
          </a:bodyPr>
          <a:lstStyle/>
          <a:p>
            <a:r>
              <a:rPr lang="it-IT" sz="4000" b="1" dirty="0">
                <a:latin typeface="+mn-lt"/>
              </a:rPr>
              <a:t>Reports and </a:t>
            </a:r>
            <a:r>
              <a:rPr lang="it-IT" sz="4000" b="1" dirty="0" err="1">
                <a:latin typeface="+mn-lt"/>
              </a:rPr>
              <a:t>resolutions</a:t>
            </a:r>
            <a:endParaRPr lang="it-IT" sz="4000" b="1" dirty="0">
              <a:latin typeface="+mn-lt"/>
            </a:endParaRPr>
          </a:p>
        </p:txBody>
      </p:sp>
      <p:sp>
        <p:nvSpPr>
          <p:cNvPr id="3" name="Segnaposto contenuto 2">
            <a:extLst>
              <a:ext uri="{FF2B5EF4-FFF2-40B4-BE49-F238E27FC236}">
                <a16:creationId xmlns:a16="http://schemas.microsoft.com/office/drawing/2014/main" id="{A47CE0FE-C03D-9D83-0412-E91FDE124FE0}"/>
              </a:ext>
            </a:extLst>
          </p:cNvPr>
          <p:cNvSpPr>
            <a:spLocks noGrp="1"/>
          </p:cNvSpPr>
          <p:nvPr>
            <p:ph idx="1"/>
          </p:nvPr>
        </p:nvSpPr>
        <p:spPr/>
        <p:txBody>
          <a:bodyPr>
            <a:normAutofit/>
          </a:bodyPr>
          <a:lstStyle/>
          <a:p>
            <a:pPr algn="just">
              <a:buFont typeface="Wingdings" panose="05000000000000000000" pitchFamily="2" charset="2"/>
              <a:buChar char="v"/>
            </a:pPr>
            <a:r>
              <a:rPr lang="en-GB" sz="1800" dirty="0">
                <a:solidFill>
                  <a:schemeClr val="tx1"/>
                </a:solidFill>
                <a:latin typeface="Arial" panose="020B0604020202020204" pitchFamily="34" charset="0"/>
                <a:ea typeface="Times New Roman" panose="02020603050405020304" pitchFamily="18" charset="0"/>
                <a:cs typeface="Arial" panose="020B0604020202020204" pitchFamily="34" charset="0"/>
              </a:rPr>
              <a:t>I</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 2018 the Committee on the Elimination of Discrimination against Women CEDAW already focused in its general recommendations on gender-related dimensions of disaster risk reduction in a changing climate (</a:t>
            </a:r>
            <a:r>
              <a:rPr lang="en-GB"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General recommendation no. 37/2018</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algn="just">
              <a:buFont typeface="Wingdings" panose="05000000000000000000" pitchFamily="2" charset="2"/>
              <a:buChar char="v"/>
            </a:pPr>
            <a:r>
              <a:rPr lang="en-US" sz="1800" spc="2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 the </a:t>
            </a:r>
            <a:r>
              <a:rPr lang="en-US" sz="1800" spc="20">
                <a:solidFill>
                  <a:schemeClr val="tx1"/>
                </a:solidFill>
                <a:effectLst/>
                <a:latin typeface="Arial" panose="020B0604020202020204" pitchFamily="34" charset="0"/>
                <a:ea typeface="Times New Roman" panose="02020603050405020304" pitchFamily="18" charset="0"/>
                <a:cs typeface="Arial" panose="020B0604020202020204" pitchFamily="34" charset="0"/>
              </a:rPr>
              <a:t>same year the </a:t>
            </a:r>
            <a:r>
              <a:rPr lang="en-US" sz="1800" spc="2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Human Rights Council (</a:t>
            </a:r>
            <a:r>
              <a:rPr lang="en-US" sz="1800" b="1" spc="20"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A/HRC/RES/38/4</a:t>
            </a:r>
            <a:r>
              <a:rPr lang="en-US" sz="1800" spc="2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requested OHCHR "to conduct, from within existing resources, an analytical study on the integration of a gender-responsive approach into climate action at the local, national, regional and international levels for the full and effective enjoyment of the rights of women…”</a:t>
            </a:r>
            <a:endPar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buFont typeface="Wingdings" panose="05000000000000000000" pitchFamily="2" charset="2"/>
              <a:buChar char="v"/>
            </a:pPr>
            <a:r>
              <a:rPr lang="en-GB" sz="1800" dirty="0">
                <a:solidFill>
                  <a:schemeClr val="tx1"/>
                </a:solidFill>
                <a:latin typeface="Arial" panose="020B0604020202020204" pitchFamily="34" charset="0"/>
                <a:ea typeface="Calibri" panose="020F0502020204030204" pitchFamily="34" charset="0"/>
                <a:cs typeface="Arial" panose="020B0604020202020204" pitchFamily="34" charset="0"/>
              </a:rPr>
              <a:t>T</a:t>
            </a:r>
            <a:r>
              <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he Inter-American Commission on Human Rights addressed this linkage in </a:t>
            </a:r>
            <a:r>
              <a:rPr lang="en-GB"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Resolution 3/2021</a:t>
            </a:r>
            <a:endPar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buFont typeface="Wingdings" panose="05000000000000000000" pitchFamily="2" charset="2"/>
              <a:buChar char="v"/>
            </a:pPr>
            <a:r>
              <a:rPr lang="en-GB" sz="1800" dirty="0">
                <a:solidFill>
                  <a:schemeClr val="tx1"/>
                </a:solidFill>
                <a:latin typeface="Arial" panose="020B0604020202020204" pitchFamily="34" charset="0"/>
                <a:ea typeface="Times New Roman" panose="02020603050405020304" pitchFamily="18" charset="0"/>
                <a:cs typeface="Arial" panose="020B0604020202020204" pitchFamily="34" charset="0"/>
              </a:rPr>
              <a:t>I</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 2022 the Special Rapporteur on violence against women and girls, explored the nexus between the climate crisis, environmental degradation and related displacement, and violence against women and girls (</a:t>
            </a:r>
            <a:r>
              <a:rPr lang="en-GB"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A/77/136</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0" indent="0" algn="ctr">
              <a:buNone/>
            </a:pPr>
            <a:r>
              <a:rPr lang="en-GB"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Will AOs take into consideration the gender aspect?</a:t>
            </a:r>
            <a:endParaRPr lang="it-IT"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it-IT" dirty="0"/>
          </a:p>
        </p:txBody>
      </p:sp>
    </p:spTree>
    <p:extLst>
      <p:ext uri="{BB962C8B-B14F-4D97-AF65-F5344CB8AC3E}">
        <p14:creationId xmlns:p14="http://schemas.microsoft.com/office/powerpoint/2010/main" val="1181581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53D510-4F06-D202-D0AE-87BED5AE530B}"/>
              </a:ext>
            </a:extLst>
          </p:cNvPr>
          <p:cNvSpPr>
            <a:spLocks noGrp="1"/>
          </p:cNvSpPr>
          <p:nvPr>
            <p:ph type="title"/>
          </p:nvPr>
        </p:nvSpPr>
        <p:spPr/>
        <p:txBody>
          <a:bodyPr>
            <a:normAutofit/>
          </a:bodyPr>
          <a:lstStyle/>
          <a:p>
            <a:r>
              <a:rPr lang="it-IT" sz="4000" b="1" dirty="0">
                <a:latin typeface="+mn-lt"/>
                <a:cs typeface="Arial" panose="020B0604020202020204" pitchFamily="34" charset="0"/>
              </a:rPr>
              <a:t>Commission on the Status of Women </a:t>
            </a:r>
          </a:p>
        </p:txBody>
      </p:sp>
      <p:pic>
        <p:nvPicPr>
          <p:cNvPr id="5" name="Segnaposto contenuto 4" descr="Immagine che contiene testo, vestiti, poster, Viso umano&#10;&#10;Descrizione generata automaticamente">
            <a:extLst>
              <a:ext uri="{FF2B5EF4-FFF2-40B4-BE49-F238E27FC236}">
                <a16:creationId xmlns:a16="http://schemas.microsoft.com/office/drawing/2014/main" id="{5B8F9E1E-741F-F8A5-8745-7D301DD946EA}"/>
              </a:ext>
            </a:extLst>
          </p:cNvPr>
          <p:cNvPicPr>
            <a:picLocks noGrp="1" noChangeAspect="1"/>
          </p:cNvPicPr>
          <p:nvPr>
            <p:ph idx="1"/>
          </p:nvPr>
        </p:nvPicPr>
        <p:blipFill>
          <a:blip r:embed="rId2"/>
          <a:stretch>
            <a:fillRect/>
          </a:stretch>
        </p:blipFill>
        <p:spPr>
          <a:xfrm>
            <a:off x="2282795" y="1846263"/>
            <a:ext cx="7686735" cy="4022725"/>
          </a:xfrm>
        </p:spPr>
      </p:pic>
      <p:sp>
        <p:nvSpPr>
          <p:cNvPr id="3" name="CasellaDiTesto 2">
            <a:extLst>
              <a:ext uri="{FF2B5EF4-FFF2-40B4-BE49-F238E27FC236}">
                <a16:creationId xmlns:a16="http://schemas.microsoft.com/office/drawing/2014/main" id="{CD1A1F42-5246-DB6C-B142-4BBEA3B116DB}"/>
              </a:ext>
            </a:extLst>
          </p:cNvPr>
          <p:cNvSpPr txBox="1"/>
          <p:nvPr/>
        </p:nvSpPr>
        <p:spPr>
          <a:xfrm>
            <a:off x="7075715" y="5989565"/>
            <a:ext cx="6096000" cy="769441"/>
          </a:xfrm>
          <a:prstGeom prst="rect">
            <a:avLst/>
          </a:prstGeom>
          <a:noFill/>
        </p:spPr>
        <p:txBody>
          <a:bodyPr wrap="square">
            <a:spAutoFit/>
          </a:bodyPr>
          <a:lstStyle/>
          <a:p>
            <a:pPr algn="ctr"/>
            <a:br>
              <a:rPr lang="en-GB" sz="1400" b="1" kern="100" dirty="0">
                <a:solidFill>
                  <a:schemeClr val="bg1"/>
                </a:solidFill>
                <a:latin typeface="+mn-lt"/>
                <a:ea typeface="Calibri" panose="020F0502020204030204" pitchFamily="34" charset="0"/>
                <a:cs typeface="Arial" panose="020B0604020202020204" pitchFamily="34" charset="0"/>
              </a:rPr>
            </a:br>
            <a:br>
              <a:rPr lang="en-GB" sz="1400" b="1" kern="100" dirty="0">
                <a:solidFill>
                  <a:schemeClr val="bg1"/>
                </a:solidFill>
                <a:latin typeface="+mn-lt"/>
                <a:ea typeface="Calibri" panose="020F0502020204030204" pitchFamily="34" charset="0"/>
                <a:cs typeface="Arial" panose="020B0604020202020204" pitchFamily="34" charset="0"/>
              </a:rPr>
            </a:br>
            <a:r>
              <a:rPr lang="en-GB" sz="1600" b="1" kern="100" dirty="0">
                <a:solidFill>
                  <a:schemeClr val="bg1"/>
                </a:solidFill>
                <a:ea typeface="Calibri" panose="020F0502020204030204" pitchFamily="34" charset="0"/>
                <a:cs typeface="Arial" panose="020B0604020202020204" pitchFamily="34" charset="0"/>
              </a:rPr>
              <a:t>Grazia Eleonora Vita – University of Bologna</a:t>
            </a:r>
          </a:p>
        </p:txBody>
      </p:sp>
    </p:spTree>
    <p:extLst>
      <p:ext uri="{BB962C8B-B14F-4D97-AF65-F5344CB8AC3E}">
        <p14:creationId xmlns:p14="http://schemas.microsoft.com/office/powerpoint/2010/main" val="3177184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D1F482-CA42-8F7D-3C44-ED83BEE4079A}"/>
              </a:ext>
            </a:extLst>
          </p:cNvPr>
          <p:cNvSpPr>
            <a:spLocks noGrp="1"/>
          </p:cNvSpPr>
          <p:nvPr>
            <p:ph type="title"/>
          </p:nvPr>
        </p:nvSpPr>
        <p:spPr>
          <a:xfrm>
            <a:off x="1097280" y="263527"/>
            <a:ext cx="10223863" cy="1450757"/>
          </a:xfrm>
        </p:spPr>
        <p:txBody>
          <a:bodyPr>
            <a:normAutofit/>
          </a:bodyPr>
          <a:lstStyle/>
          <a:p>
            <a:r>
              <a:rPr lang="it-IT" sz="4000" b="1" dirty="0" err="1">
                <a:latin typeface="+mn-lt"/>
                <a:cs typeface="Arial" panose="020B0604020202020204" pitchFamily="34" charset="0"/>
              </a:rPr>
              <a:t>Climate</a:t>
            </a:r>
            <a:r>
              <a:rPr lang="it-IT" sz="4000" b="1" dirty="0">
                <a:latin typeface="+mn-lt"/>
                <a:cs typeface="Arial" panose="020B0604020202020204" pitchFamily="34" charset="0"/>
              </a:rPr>
              <a:t> </a:t>
            </a:r>
            <a:r>
              <a:rPr lang="it-IT" sz="4000" b="1" dirty="0" err="1">
                <a:latin typeface="+mn-lt"/>
                <a:cs typeface="Arial" panose="020B0604020202020204" pitchFamily="34" charset="0"/>
              </a:rPr>
              <a:t>Change</a:t>
            </a:r>
            <a:r>
              <a:rPr lang="it-IT" sz="4000" b="1" dirty="0">
                <a:latin typeface="+mn-lt"/>
                <a:cs typeface="Arial" panose="020B0604020202020204" pitchFamily="34" charset="0"/>
              </a:rPr>
              <a:t> </a:t>
            </a:r>
            <a:r>
              <a:rPr lang="it-IT" sz="4000" b="1" dirty="0" err="1">
                <a:latin typeface="+mn-lt"/>
                <a:cs typeface="Arial" panose="020B0604020202020204" pitchFamily="34" charset="0"/>
              </a:rPr>
              <a:t>does</a:t>
            </a:r>
            <a:r>
              <a:rPr lang="it-IT" sz="4000" b="1" dirty="0">
                <a:latin typeface="+mn-lt"/>
                <a:cs typeface="Arial" panose="020B0604020202020204" pitchFamily="34" charset="0"/>
              </a:rPr>
              <a:t> </a:t>
            </a:r>
            <a:r>
              <a:rPr lang="it-IT" sz="4000" b="1" dirty="0" err="1">
                <a:latin typeface="+mn-lt"/>
                <a:cs typeface="Arial" panose="020B0604020202020204" pitchFamily="34" charset="0"/>
              </a:rPr>
              <a:t>not</a:t>
            </a:r>
            <a:r>
              <a:rPr lang="it-IT" sz="4000" b="1" dirty="0">
                <a:latin typeface="+mn-lt"/>
                <a:cs typeface="Arial" panose="020B0604020202020204" pitchFamily="34" charset="0"/>
              </a:rPr>
              <a:t> </a:t>
            </a:r>
            <a:r>
              <a:rPr lang="it-IT" sz="4000" b="1" dirty="0" err="1">
                <a:latin typeface="+mn-lt"/>
                <a:cs typeface="Arial" panose="020B0604020202020204" pitchFamily="34" charset="0"/>
              </a:rPr>
              <a:t>affect</a:t>
            </a:r>
            <a:r>
              <a:rPr lang="it-IT" sz="4000" b="1" dirty="0">
                <a:latin typeface="+mn-lt"/>
                <a:cs typeface="Arial" panose="020B0604020202020204" pitchFamily="34" charset="0"/>
              </a:rPr>
              <a:t> </a:t>
            </a:r>
            <a:r>
              <a:rPr lang="it-IT" sz="4000" b="1" dirty="0" err="1">
                <a:latin typeface="+mn-lt"/>
                <a:cs typeface="Arial" panose="020B0604020202020204" pitchFamily="34" charset="0"/>
              </a:rPr>
              <a:t>everyone</a:t>
            </a:r>
            <a:r>
              <a:rPr lang="it-IT" sz="4000" b="1" dirty="0">
                <a:latin typeface="+mn-lt"/>
                <a:cs typeface="Arial" panose="020B0604020202020204" pitchFamily="34" charset="0"/>
              </a:rPr>
              <a:t> </a:t>
            </a:r>
            <a:r>
              <a:rPr lang="it-IT" sz="4000" b="1" dirty="0" err="1">
                <a:latin typeface="+mn-lt"/>
                <a:cs typeface="Arial" panose="020B0604020202020204" pitchFamily="34" charset="0"/>
              </a:rPr>
              <a:t>equally</a:t>
            </a:r>
            <a:r>
              <a:rPr lang="it-IT" sz="4000" b="1" dirty="0">
                <a:latin typeface="+mn-lt"/>
                <a:cs typeface="Arial" panose="020B0604020202020204" pitchFamily="34" charset="0"/>
              </a:rPr>
              <a:t>… </a:t>
            </a:r>
          </a:p>
        </p:txBody>
      </p:sp>
      <p:sp>
        <p:nvSpPr>
          <p:cNvPr id="3" name="Segnaposto contenuto 2">
            <a:extLst>
              <a:ext uri="{FF2B5EF4-FFF2-40B4-BE49-F238E27FC236}">
                <a16:creationId xmlns:a16="http://schemas.microsoft.com/office/drawing/2014/main" id="{EB5C20C1-02B3-E766-83C3-739726A60DAA}"/>
              </a:ext>
            </a:extLst>
          </p:cNvPr>
          <p:cNvSpPr>
            <a:spLocks noGrp="1"/>
          </p:cNvSpPr>
          <p:nvPr>
            <p:ph idx="1"/>
          </p:nvPr>
        </p:nvSpPr>
        <p:spPr/>
        <p:txBody>
          <a:bodyPr>
            <a:normAutofit lnSpcReduction="10000"/>
          </a:bodyPr>
          <a:lstStyle/>
          <a:p>
            <a:pPr marL="0" indent="0" algn="just">
              <a:buNone/>
            </a:pPr>
            <a:endPar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impact of extreme heat, wildfires, floods, droughts, and unusual rainfall vary profoundly by gender, especially among poor and vulnerable population groups. </a:t>
            </a:r>
          </a:p>
          <a:p>
            <a:pPr algn="just"/>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Some of these differences can be seen:</a:t>
            </a:r>
          </a:p>
          <a:p>
            <a:pPr algn="just">
              <a:buFont typeface="Wingdings" panose="05000000000000000000" pitchFamily="2" charset="2"/>
              <a:buChar char="v"/>
            </a:pP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health and education;</a:t>
            </a:r>
          </a:p>
          <a:p>
            <a:pPr algn="just">
              <a:buFont typeface="Wingdings" panose="05000000000000000000" pitchFamily="2" charset="2"/>
              <a:buChar char="v"/>
            </a:pP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economic opportunities. </a:t>
            </a:r>
          </a:p>
          <a:p>
            <a:pPr algn="just"/>
            <a:endPar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r>
              <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rPr>
              <a:t>E.g. Even though a third of women’s employment worldwide is in the agricultural sector, women represent </a:t>
            </a:r>
            <a:r>
              <a:rPr lang="en-GB" b="1" dirty="0">
                <a:solidFill>
                  <a:schemeClr val="tx1"/>
                </a:solidFill>
                <a:effectLst/>
                <a:latin typeface="Arial" panose="020B0604020202020204" pitchFamily="34" charset="0"/>
                <a:ea typeface="Calibri" panose="020F0502020204030204" pitchFamily="34" charset="0"/>
                <a:cs typeface="Arial" panose="020B0604020202020204" pitchFamily="34" charset="0"/>
              </a:rPr>
              <a:t>only 13 percent </a:t>
            </a:r>
            <a:r>
              <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rPr>
              <a:t>of landowners. This lack of control over resources translates into women receiving </a:t>
            </a:r>
            <a:r>
              <a:rPr lang="en-GB" b="1" dirty="0">
                <a:solidFill>
                  <a:schemeClr val="tx1"/>
                </a:solidFill>
                <a:effectLst/>
                <a:latin typeface="Arial" panose="020B0604020202020204" pitchFamily="34" charset="0"/>
                <a:ea typeface="Calibri" panose="020F0502020204030204" pitchFamily="34" charset="0"/>
                <a:cs typeface="Arial" panose="020B0604020202020204" pitchFamily="34" charset="0"/>
              </a:rPr>
              <a:t>only 10 percent </a:t>
            </a:r>
            <a:r>
              <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rPr>
              <a:t>of total aid for agriculture, forestry, and fishing. </a:t>
            </a:r>
            <a:endParaRPr lang="it-IT" dirty="0">
              <a:solidFill>
                <a:schemeClr val="tx1"/>
              </a:solidFill>
              <a:latin typeface="Arial" panose="020B0604020202020204" pitchFamily="34" charset="0"/>
              <a:cs typeface="Arial" panose="020B0604020202020204" pitchFamily="34" charset="0"/>
            </a:endParaRPr>
          </a:p>
          <a:p>
            <a:pPr marL="0" indent="0" algn="just">
              <a:buNone/>
            </a:pPr>
            <a:endParaRPr lang="it-IT" dirty="0"/>
          </a:p>
        </p:txBody>
      </p:sp>
      <p:sp>
        <p:nvSpPr>
          <p:cNvPr id="4" name="CasellaDiTesto 3">
            <a:extLst>
              <a:ext uri="{FF2B5EF4-FFF2-40B4-BE49-F238E27FC236}">
                <a16:creationId xmlns:a16="http://schemas.microsoft.com/office/drawing/2014/main" id="{01B8FB2D-47F8-0622-7DF0-8F638453B1E0}"/>
              </a:ext>
            </a:extLst>
          </p:cNvPr>
          <p:cNvSpPr txBox="1"/>
          <p:nvPr/>
        </p:nvSpPr>
        <p:spPr>
          <a:xfrm>
            <a:off x="7075715" y="5989565"/>
            <a:ext cx="6096000" cy="769441"/>
          </a:xfrm>
          <a:prstGeom prst="rect">
            <a:avLst/>
          </a:prstGeom>
          <a:noFill/>
        </p:spPr>
        <p:txBody>
          <a:bodyPr wrap="square">
            <a:spAutoFit/>
          </a:bodyPr>
          <a:lstStyle/>
          <a:p>
            <a:pPr algn="ctr"/>
            <a:br>
              <a:rPr lang="en-GB" sz="1400" b="1" kern="100" dirty="0">
                <a:solidFill>
                  <a:schemeClr val="bg1"/>
                </a:solidFill>
                <a:latin typeface="+mn-lt"/>
                <a:ea typeface="Calibri" panose="020F0502020204030204" pitchFamily="34" charset="0"/>
                <a:cs typeface="Arial" panose="020B0604020202020204" pitchFamily="34" charset="0"/>
              </a:rPr>
            </a:br>
            <a:br>
              <a:rPr lang="en-GB" sz="1400" b="1" kern="100" dirty="0">
                <a:solidFill>
                  <a:schemeClr val="bg1"/>
                </a:solidFill>
                <a:latin typeface="+mn-lt"/>
                <a:ea typeface="Calibri" panose="020F0502020204030204" pitchFamily="34" charset="0"/>
                <a:cs typeface="Arial" panose="020B0604020202020204" pitchFamily="34" charset="0"/>
              </a:rPr>
            </a:br>
            <a:r>
              <a:rPr lang="en-GB" sz="1600" b="1" kern="100" dirty="0">
                <a:solidFill>
                  <a:schemeClr val="bg1"/>
                </a:solidFill>
                <a:ea typeface="Calibri" panose="020F0502020204030204" pitchFamily="34" charset="0"/>
                <a:cs typeface="Arial" panose="020B0604020202020204" pitchFamily="34" charset="0"/>
              </a:rPr>
              <a:t>Grazia Eleonora Vita – University of Bologna</a:t>
            </a:r>
          </a:p>
        </p:txBody>
      </p:sp>
    </p:spTree>
    <p:extLst>
      <p:ext uri="{BB962C8B-B14F-4D97-AF65-F5344CB8AC3E}">
        <p14:creationId xmlns:p14="http://schemas.microsoft.com/office/powerpoint/2010/main" val="3494822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A6AE70-A3E8-8D55-6889-59A92FA98E9C}"/>
              </a:ext>
            </a:extLst>
          </p:cNvPr>
          <p:cNvSpPr>
            <a:spLocks noGrp="1"/>
          </p:cNvSpPr>
          <p:nvPr>
            <p:ph type="title"/>
          </p:nvPr>
        </p:nvSpPr>
        <p:spPr/>
        <p:txBody>
          <a:bodyPr>
            <a:normAutofit/>
          </a:bodyPr>
          <a:lstStyle/>
          <a:p>
            <a:r>
              <a:rPr lang="it-IT" sz="4000" b="1" dirty="0">
                <a:latin typeface="+mn-lt"/>
                <a:cs typeface="Arial" panose="020B0604020202020204" pitchFamily="34" charset="0"/>
              </a:rPr>
              <a:t>Women </a:t>
            </a:r>
            <a:r>
              <a:rPr lang="it-IT" sz="4000" b="1" dirty="0" err="1">
                <a:latin typeface="+mn-lt"/>
                <a:cs typeface="Arial" panose="020B0604020202020204" pitchFamily="34" charset="0"/>
              </a:rPr>
              <a:t>should</a:t>
            </a:r>
            <a:r>
              <a:rPr lang="it-IT" sz="4000" b="1" dirty="0">
                <a:latin typeface="+mn-lt"/>
                <a:cs typeface="Arial" panose="020B0604020202020204" pitchFamily="34" charset="0"/>
              </a:rPr>
              <a:t> be…</a:t>
            </a:r>
          </a:p>
        </p:txBody>
      </p:sp>
      <p:sp>
        <p:nvSpPr>
          <p:cNvPr id="3" name="Segnaposto contenuto 2">
            <a:extLst>
              <a:ext uri="{FF2B5EF4-FFF2-40B4-BE49-F238E27FC236}">
                <a16:creationId xmlns:a16="http://schemas.microsoft.com/office/drawing/2014/main" id="{23270784-1E74-B6BC-5E53-25184E4FAD57}"/>
              </a:ext>
            </a:extLst>
          </p:cNvPr>
          <p:cNvSpPr>
            <a:spLocks noGrp="1"/>
          </p:cNvSpPr>
          <p:nvPr>
            <p:ph idx="1"/>
          </p:nvPr>
        </p:nvSpPr>
        <p:spPr/>
        <p:txBody>
          <a:bodyPr>
            <a:normAutofit fontScale="92500" lnSpcReduction="20000"/>
          </a:bodyPr>
          <a:lstStyle/>
          <a:p>
            <a:pPr algn="just">
              <a:spcAft>
                <a:spcPts val="750"/>
              </a:spcAft>
              <a:buFont typeface="Wingdings" panose="05000000000000000000" pitchFamily="2" charset="2"/>
              <a:buChar char="Ø"/>
            </a:pPr>
            <a:endParaRPr lang="en-GB" sz="18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750"/>
              </a:spcAft>
              <a:buFont typeface="Wingdings" panose="05000000000000000000" pitchFamily="2" charset="2"/>
              <a:buChar char="Ø"/>
            </a:pPr>
            <a:r>
              <a:rPr lang="en-GB" sz="1800" dirty="0">
                <a:solidFill>
                  <a:schemeClr val="tx1"/>
                </a:solidFill>
                <a:latin typeface="Arial" panose="020B0604020202020204" pitchFamily="34" charset="0"/>
                <a:ea typeface="Times New Roman" panose="02020603050405020304" pitchFamily="18" charset="0"/>
                <a:cs typeface="Arial" panose="020B0604020202020204" pitchFamily="34" charset="0"/>
              </a:rPr>
              <a:t>Given </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increased access to resources to reduce vulnerability and create more resilient households and communities;</a:t>
            </a:r>
          </a:p>
          <a:p>
            <a:pPr algn="just">
              <a:spcAft>
                <a:spcPts val="750"/>
              </a:spcAft>
              <a:buFont typeface="Wingdings" panose="05000000000000000000" pitchFamily="2" charset="2"/>
              <a:buChar char="Ø"/>
            </a:pPr>
            <a:r>
              <a:rPr lang="en-GB" sz="1800" dirty="0">
                <a:solidFill>
                  <a:schemeClr val="tx1"/>
                </a:solidFill>
                <a:latin typeface="Arial" panose="020B0604020202020204" pitchFamily="34" charset="0"/>
                <a:ea typeface="Times New Roman" panose="02020603050405020304" pitchFamily="18" charset="0"/>
                <a:cs typeface="Arial" panose="020B0604020202020204" pitchFamily="34" charset="0"/>
              </a:rPr>
              <a:t>Involved</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in decision-making to help drive the adoption of climate change policies and strengthen mitigation and adaptation efforts.</a:t>
            </a:r>
          </a:p>
          <a:p>
            <a:pPr algn="just">
              <a:spcAft>
                <a:spcPts val="750"/>
              </a:spcAft>
              <a:buFont typeface="Wingdings" panose="05000000000000000000" pitchFamily="2" charset="2"/>
              <a:buChar char="Ø"/>
            </a:pPr>
            <a:endParaRPr lang="en-GB" sz="1800" dirty="0">
              <a:solidFill>
                <a:schemeClr val="tx1"/>
              </a:solidFill>
              <a:effectLst/>
              <a:latin typeface="Helvetica" panose="020B0604020202020204" pitchFamily="34" charset="0"/>
              <a:ea typeface="Times New Roman" panose="02020603050405020304" pitchFamily="18" charset="0"/>
              <a:cs typeface="Helvetica" panose="020B0604020202020204" pitchFamily="34" charset="0"/>
            </a:endParaRPr>
          </a:p>
          <a:p>
            <a:pPr algn="ctr"/>
            <a:r>
              <a:rPr lang="en-GB"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Ensuring a just transition should mean</a:t>
            </a:r>
          </a:p>
          <a:p>
            <a:pPr algn="ctr"/>
            <a:endParaRPr lang="en-GB" sz="18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r>
              <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ct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r>
              <a:rPr lang="en-GB" sz="1800" b="1" dirty="0">
                <a:solidFill>
                  <a:schemeClr val="tx1"/>
                </a:solidFill>
                <a:latin typeface="Arial" panose="020B0604020202020204" pitchFamily="34" charset="0"/>
                <a:ea typeface="Calibri" panose="020F0502020204030204" pitchFamily="34" charset="0"/>
                <a:cs typeface="Arial" panose="020B0604020202020204" pitchFamily="34" charset="0"/>
              </a:rPr>
              <a:t>E</a:t>
            </a:r>
            <a:r>
              <a:rPr lang="en-GB"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nsuring that climate policies and investments are informed by these gendered realities</a:t>
            </a:r>
            <a:endParaRPr lang="it-IT" b="1" dirty="0">
              <a:solidFill>
                <a:schemeClr val="tx1"/>
              </a:solidFill>
              <a:latin typeface="Arial" panose="020B0604020202020204" pitchFamily="34" charset="0"/>
              <a:cs typeface="Arial" panose="020B0604020202020204" pitchFamily="34" charset="0"/>
            </a:endParaRPr>
          </a:p>
        </p:txBody>
      </p:sp>
      <p:sp>
        <p:nvSpPr>
          <p:cNvPr id="4" name="Freccia a destra 3">
            <a:extLst>
              <a:ext uri="{FF2B5EF4-FFF2-40B4-BE49-F238E27FC236}">
                <a16:creationId xmlns:a16="http://schemas.microsoft.com/office/drawing/2014/main" id="{BBAC54A2-C4B5-1B0D-BC73-B35147ECC634}"/>
              </a:ext>
            </a:extLst>
          </p:cNvPr>
          <p:cNvSpPr/>
          <p:nvPr/>
        </p:nvSpPr>
        <p:spPr>
          <a:xfrm rot="5400000">
            <a:off x="5561857" y="4456180"/>
            <a:ext cx="1068286" cy="587828"/>
          </a:xfrm>
          <a:prstGeom prst="rightArrow">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10DCEBAD-F17D-9E7A-C203-722F72F9D96F}"/>
              </a:ext>
            </a:extLst>
          </p:cNvPr>
          <p:cNvSpPr txBox="1"/>
          <p:nvPr/>
        </p:nvSpPr>
        <p:spPr>
          <a:xfrm>
            <a:off x="7075715" y="5989565"/>
            <a:ext cx="6096000" cy="769441"/>
          </a:xfrm>
          <a:prstGeom prst="rect">
            <a:avLst/>
          </a:prstGeom>
          <a:noFill/>
        </p:spPr>
        <p:txBody>
          <a:bodyPr wrap="square">
            <a:spAutoFit/>
          </a:bodyPr>
          <a:lstStyle/>
          <a:p>
            <a:pPr algn="ctr"/>
            <a:br>
              <a:rPr lang="en-GB" sz="1400" b="1" kern="100" dirty="0">
                <a:solidFill>
                  <a:schemeClr val="bg1"/>
                </a:solidFill>
                <a:latin typeface="+mn-lt"/>
                <a:ea typeface="Calibri" panose="020F0502020204030204" pitchFamily="34" charset="0"/>
                <a:cs typeface="Arial" panose="020B0604020202020204" pitchFamily="34" charset="0"/>
              </a:rPr>
            </a:br>
            <a:br>
              <a:rPr lang="en-GB" sz="1400" b="1" kern="100" dirty="0">
                <a:solidFill>
                  <a:schemeClr val="bg1"/>
                </a:solidFill>
                <a:latin typeface="+mn-lt"/>
                <a:ea typeface="Calibri" panose="020F0502020204030204" pitchFamily="34" charset="0"/>
                <a:cs typeface="Arial" panose="020B0604020202020204" pitchFamily="34" charset="0"/>
              </a:rPr>
            </a:br>
            <a:r>
              <a:rPr lang="en-GB" sz="1600" b="1" kern="100" dirty="0">
                <a:solidFill>
                  <a:schemeClr val="bg1"/>
                </a:solidFill>
                <a:ea typeface="Calibri" panose="020F0502020204030204" pitchFamily="34" charset="0"/>
                <a:cs typeface="Arial" panose="020B0604020202020204" pitchFamily="34" charset="0"/>
              </a:rPr>
              <a:t>Grazia Eleonora Vita – University of Bologna</a:t>
            </a:r>
          </a:p>
        </p:txBody>
      </p:sp>
    </p:spTree>
    <p:extLst>
      <p:ext uri="{BB962C8B-B14F-4D97-AF65-F5344CB8AC3E}">
        <p14:creationId xmlns:p14="http://schemas.microsoft.com/office/powerpoint/2010/main" val="560387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19142B-4248-676E-1745-1EF15C366BD0}"/>
              </a:ext>
            </a:extLst>
          </p:cNvPr>
          <p:cNvSpPr>
            <a:spLocks noGrp="1"/>
          </p:cNvSpPr>
          <p:nvPr>
            <p:ph type="title"/>
          </p:nvPr>
        </p:nvSpPr>
        <p:spPr>
          <a:xfrm>
            <a:off x="1097280" y="286603"/>
            <a:ext cx="9853750" cy="1450757"/>
          </a:xfrm>
        </p:spPr>
        <p:txBody>
          <a:bodyPr>
            <a:normAutofit/>
          </a:bodyPr>
          <a:lstStyle/>
          <a:p>
            <a:r>
              <a:rPr lang="it-IT" sz="4000" b="1" dirty="0" err="1">
                <a:latin typeface="+mn-lt"/>
                <a:cs typeface="Arial" panose="020B0604020202020204" pitchFamily="34" charset="0"/>
              </a:rPr>
              <a:t>Emerging</a:t>
            </a:r>
            <a:r>
              <a:rPr lang="it-IT" sz="4000" b="1" dirty="0">
                <a:latin typeface="+mn-lt"/>
                <a:cs typeface="Arial" panose="020B0604020202020204" pitchFamily="34" charset="0"/>
              </a:rPr>
              <a:t> gender-</a:t>
            </a:r>
            <a:r>
              <a:rPr lang="it-IT" sz="4000" b="1" dirty="0" err="1">
                <a:latin typeface="+mn-lt"/>
                <a:cs typeface="Arial" panose="020B0604020202020204" pitchFamily="34" charset="0"/>
              </a:rPr>
              <a:t>based</a:t>
            </a:r>
            <a:r>
              <a:rPr lang="it-IT" sz="4000" b="1" dirty="0">
                <a:latin typeface="+mn-lt"/>
                <a:cs typeface="Arial" panose="020B0604020202020204" pitchFamily="34" charset="0"/>
              </a:rPr>
              <a:t> </a:t>
            </a:r>
            <a:r>
              <a:rPr lang="it-IT" sz="4000" b="1" dirty="0" err="1">
                <a:latin typeface="+mn-lt"/>
                <a:cs typeface="Arial" panose="020B0604020202020204" pitchFamily="34" charset="0"/>
              </a:rPr>
              <a:t>climate</a:t>
            </a:r>
            <a:r>
              <a:rPr lang="it-IT" sz="4000" b="1" dirty="0">
                <a:latin typeface="+mn-lt"/>
                <a:cs typeface="Arial" panose="020B0604020202020204" pitchFamily="34" charset="0"/>
              </a:rPr>
              <a:t> </a:t>
            </a:r>
            <a:r>
              <a:rPr lang="it-IT" sz="4000" b="1" dirty="0" err="1">
                <a:latin typeface="+mn-lt"/>
                <a:cs typeface="Arial" panose="020B0604020202020204" pitchFamily="34" charset="0"/>
              </a:rPr>
              <a:t>change</a:t>
            </a:r>
            <a:r>
              <a:rPr lang="it-IT" sz="4000" b="1" dirty="0">
                <a:latin typeface="+mn-lt"/>
                <a:cs typeface="Arial" panose="020B0604020202020204" pitchFamily="34" charset="0"/>
              </a:rPr>
              <a:t> </a:t>
            </a:r>
            <a:r>
              <a:rPr lang="it-IT" sz="4000" b="1" dirty="0" err="1">
                <a:latin typeface="+mn-lt"/>
                <a:cs typeface="Arial" panose="020B0604020202020204" pitchFamily="34" charset="0"/>
              </a:rPr>
              <a:t>litigation</a:t>
            </a:r>
            <a:r>
              <a:rPr lang="it-IT" sz="4000" b="1" dirty="0">
                <a:latin typeface="+mn-lt"/>
                <a:cs typeface="Arial" panose="020B0604020202020204" pitchFamily="34" charset="0"/>
              </a:rPr>
              <a:t> </a:t>
            </a:r>
            <a:r>
              <a:rPr lang="it-IT" sz="4000" b="1" dirty="0" err="1">
                <a:latin typeface="+mn-lt"/>
                <a:cs typeface="Arial" panose="020B0604020202020204" pitchFamily="34" charset="0"/>
              </a:rPr>
              <a:t>cases</a:t>
            </a:r>
            <a:endParaRPr lang="it-IT" sz="4000" b="1" dirty="0">
              <a:latin typeface="+mn-lt"/>
              <a:cs typeface="Arial" panose="020B0604020202020204" pitchFamily="34" charset="0"/>
            </a:endParaRPr>
          </a:p>
        </p:txBody>
      </p:sp>
      <p:sp>
        <p:nvSpPr>
          <p:cNvPr id="3" name="Segnaposto contenuto 2">
            <a:extLst>
              <a:ext uri="{FF2B5EF4-FFF2-40B4-BE49-F238E27FC236}">
                <a16:creationId xmlns:a16="http://schemas.microsoft.com/office/drawing/2014/main" id="{1FC932D8-EFD9-CE36-1FCD-A9EC6BA5E21D}"/>
              </a:ext>
            </a:extLst>
          </p:cNvPr>
          <p:cNvSpPr>
            <a:spLocks noGrp="1"/>
          </p:cNvSpPr>
          <p:nvPr>
            <p:ph idx="1"/>
          </p:nvPr>
        </p:nvSpPr>
        <p:spPr/>
        <p:txBody>
          <a:bodyPr>
            <a:normAutofit fontScale="92500" lnSpcReduction="10000"/>
          </a:bodyPr>
          <a:lstStyle/>
          <a:p>
            <a:pPr marL="0" indent="0" algn="just">
              <a:buNone/>
            </a:pPr>
            <a:endParaRPr lang="it-IT" i="0" u="sng" dirty="0">
              <a:solidFill>
                <a:schemeClr val="tx1"/>
              </a:solidFill>
              <a:effectLst/>
              <a:latin typeface="Arial" panose="020B0604020202020204" pitchFamily="34" charset="0"/>
              <a:cs typeface="Arial" panose="020B0604020202020204" pitchFamily="34" charset="0"/>
            </a:endParaRPr>
          </a:p>
          <a:p>
            <a:pPr marL="0" indent="0" algn="just">
              <a:buNone/>
            </a:pPr>
            <a:r>
              <a:rPr lang="it-IT" i="0" u="sng" dirty="0" err="1">
                <a:solidFill>
                  <a:schemeClr val="tx1"/>
                </a:solidFill>
                <a:effectLst/>
                <a:latin typeface="Arial" panose="020B0604020202020204" pitchFamily="34" charset="0"/>
                <a:cs typeface="Arial" panose="020B0604020202020204" pitchFamily="34" charset="0"/>
              </a:rPr>
              <a:t>KlimaSeniorinnen</a:t>
            </a:r>
            <a:r>
              <a:rPr lang="it-IT" i="0" u="sng" dirty="0">
                <a:solidFill>
                  <a:schemeClr val="tx1"/>
                </a:solidFill>
                <a:effectLst/>
                <a:latin typeface="Arial" panose="020B0604020202020204" pitchFamily="34" charset="0"/>
                <a:cs typeface="Arial" panose="020B0604020202020204" pitchFamily="34" charset="0"/>
              </a:rPr>
              <a:t> v </a:t>
            </a:r>
            <a:r>
              <a:rPr lang="it-IT" i="0" u="sng" dirty="0" err="1">
                <a:solidFill>
                  <a:schemeClr val="tx1"/>
                </a:solidFill>
                <a:effectLst/>
                <a:latin typeface="Arial" panose="020B0604020202020204" pitchFamily="34" charset="0"/>
                <a:cs typeface="Arial" panose="020B0604020202020204" pitchFamily="34" charset="0"/>
              </a:rPr>
              <a:t>Switzerland</a:t>
            </a:r>
            <a:r>
              <a:rPr lang="it-IT" i="0" dirty="0">
                <a:solidFill>
                  <a:schemeClr val="tx1"/>
                </a:solidFill>
                <a:effectLst/>
                <a:latin typeface="Arial" panose="020B0604020202020204" pitchFamily="34" charset="0"/>
                <a:cs typeface="Arial" panose="020B0604020202020204" pitchFamily="34" charset="0"/>
              </a:rPr>
              <a:t> (</a:t>
            </a:r>
            <a:r>
              <a:rPr lang="it-IT" i="0" dirty="0" err="1">
                <a:solidFill>
                  <a:schemeClr val="tx1"/>
                </a:solidFill>
                <a:effectLst/>
                <a:latin typeface="Arial" panose="020B0604020202020204" pitchFamily="34" charset="0"/>
                <a:cs typeface="Arial" panose="020B0604020202020204" pitchFamily="34" charset="0"/>
              </a:rPr>
              <a:t>ECtHR</a:t>
            </a:r>
            <a:r>
              <a:rPr lang="it-IT" i="0" dirty="0">
                <a:solidFill>
                  <a:schemeClr val="tx1"/>
                </a:solidFill>
                <a:effectLst/>
                <a:latin typeface="Arial" panose="020B0604020202020204" pitchFamily="34" charset="0"/>
                <a:cs typeface="Arial" panose="020B0604020202020204" pitchFamily="34" charset="0"/>
              </a:rPr>
              <a:t>) [Application no. 53600/20] – </a:t>
            </a:r>
            <a:r>
              <a:rPr lang="it-IT" i="0" dirty="0" err="1">
                <a:solidFill>
                  <a:schemeClr val="tx1"/>
                </a:solidFill>
                <a:effectLst/>
                <a:latin typeface="Arial" panose="020B0604020202020204" pitchFamily="34" charset="0"/>
                <a:cs typeface="Arial" panose="020B0604020202020204" pitchFamily="34" charset="0"/>
              </a:rPr>
              <a:t>still</a:t>
            </a:r>
            <a:r>
              <a:rPr lang="it-IT" i="0" dirty="0">
                <a:solidFill>
                  <a:schemeClr val="tx1"/>
                </a:solidFill>
                <a:effectLst/>
                <a:latin typeface="Arial" panose="020B0604020202020204" pitchFamily="34" charset="0"/>
                <a:cs typeface="Arial" panose="020B0604020202020204" pitchFamily="34" charset="0"/>
              </a:rPr>
              <a:t> </a:t>
            </a:r>
            <a:r>
              <a:rPr lang="it-IT" i="0" dirty="0" err="1">
                <a:solidFill>
                  <a:schemeClr val="tx1"/>
                </a:solidFill>
                <a:effectLst/>
                <a:latin typeface="Arial" panose="020B0604020202020204" pitchFamily="34" charset="0"/>
                <a:cs typeface="Arial" panose="020B0604020202020204" pitchFamily="34" charset="0"/>
              </a:rPr>
              <a:t>pending</a:t>
            </a:r>
            <a:endParaRPr lang="it-IT" i="0" dirty="0">
              <a:solidFill>
                <a:schemeClr val="tx1"/>
              </a:solidFill>
              <a:effectLst/>
              <a:latin typeface="Arial" panose="020B0604020202020204" pitchFamily="34" charset="0"/>
              <a:cs typeface="Arial" panose="020B0604020202020204" pitchFamily="34" charset="0"/>
            </a:endParaRPr>
          </a:p>
          <a:p>
            <a:pPr algn="just">
              <a:buFont typeface="Wingdings" panose="05000000000000000000" pitchFamily="2" charset="2"/>
              <a:buChar char="v"/>
            </a:pPr>
            <a:r>
              <a:rPr lang="it-IT" i="0" dirty="0">
                <a:solidFill>
                  <a:schemeClr val="tx1"/>
                </a:solidFill>
                <a:effectLst/>
                <a:latin typeface="Arial" panose="020B0604020202020204" pitchFamily="34" charset="0"/>
                <a:cs typeface="Arial" panose="020B0604020202020204" pitchFamily="34" charset="0"/>
              </a:rPr>
              <a:t>The case </a:t>
            </a:r>
            <a:r>
              <a:rPr lang="en-US" sz="1800"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was filed against the Swiss government and several other Swiss authorities in 2016 by the Swiss Senior Women for Climate Protection, a group of more than 2,000 Swiss senior women.</a:t>
            </a:r>
          </a:p>
          <a:p>
            <a:pPr algn="just">
              <a:buFont typeface="Wingdings" panose="05000000000000000000" pitchFamily="2" charset="2"/>
              <a:buChar char="v"/>
            </a:pPr>
            <a:r>
              <a:rPr lang="en-US" sz="1800" spc="3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These women argue the government bodies are violating their human rights by failing to ensure Switzerland is on track to comply with the goal of the Paris Climate Agreement </a:t>
            </a:r>
            <a:r>
              <a:rPr lang="en-US" sz="1800" spc="30" dirty="0">
                <a:solidFill>
                  <a:schemeClr val="tx1"/>
                </a:solidFill>
                <a:latin typeface="Arial" panose="020B0604020202020204" pitchFamily="34" charset="0"/>
                <a:ea typeface="Times New Roman" panose="02020603050405020304" pitchFamily="18" charset="0"/>
                <a:cs typeface="Arial" panose="020B0604020202020204" pitchFamily="34" charset="0"/>
              </a:rPr>
              <a:t>(in particular, </a:t>
            </a:r>
            <a:r>
              <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applicants have argued for a violation of Arts. 2, 8, 6 and 13 of the ECHR).</a:t>
            </a:r>
            <a:endParaRPr lang="it-IT"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buFont typeface="Wingdings" panose="05000000000000000000" pitchFamily="2" charset="2"/>
              <a:buChar char="v"/>
            </a:pPr>
            <a:r>
              <a:rPr lang="en-GB" sz="1800"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country’s Federal Administrative Court first rejected the case in 2018, saying that </a:t>
            </a:r>
            <a:r>
              <a:rPr lang="en-GB" sz="1800" b="1"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women</a:t>
            </a:r>
            <a:r>
              <a:rPr lang="en-GB" sz="1800"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 could not be identified as victims because they </a:t>
            </a:r>
            <a:r>
              <a:rPr lang="en-GB" sz="1800" b="1"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were not exclusively affected by climate change</a:t>
            </a:r>
            <a:r>
              <a:rPr lang="en-GB" sz="1800"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gn="just">
              <a:buFont typeface="Wingdings" panose="05000000000000000000" pitchFamily="2" charset="2"/>
              <a:buChar char="v"/>
            </a:pPr>
            <a:r>
              <a:rPr lang="en-GB" sz="1800"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 An appeal was then rejected by the Swiss Federal Supreme Court, which argued that the climate crisis was not affecting the women’s right to life and health to a sufficient and specific extent, adding that the remedy the women were seeking must be achieved </a:t>
            </a:r>
            <a:r>
              <a:rPr lang="en-GB" sz="1800" b="1"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through political rather than legal means</a:t>
            </a:r>
            <a:r>
              <a:rPr lang="en-GB" sz="1800" spc="3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it-IT" dirty="0">
              <a:solidFill>
                <a:schemeClr val="tx1"/>
              </a:solidFill>
              <a:latin typeface="Arial" panose="020B0604020202020204" pitchFamily="34" charset="0"/>
              <a:cs typeface="Arial" panose="020B0604020202020204" pitchFamily="34" charset="0"/>
            </a:endParaRPr>
          </a:p>
        </p:txBody>
      </p:sp>
      <p:sp>
        <p:nvSpPr>
          <p:cNvPr id="4" name="CasellaDiTesto 3">
            <a:extLst>
              <a:ext uri="{FF2B5EF4-FFF2-40B4-BE49-F238E27FC236}">
                <a16:creationId xmlns:a16="http://schemas.microsoft.com/office/drawing/2014/main" id="{B0A61A71-2EFD-A831-5AD8-34D400415A23}"/>
              </a:ext>
            </a:extLst>
          </p:cNvPr>
          <p:cNvSpPr txBox="1"/>
          <p:nvPr/>
        </p:nvSpPr>
        <p:spPr>
          <a:xfrm>
            <a:off x="7075715" y="5989565"/>
            <a:ext cx="6096000" cy="769441"/>
          </a:xfrm>
          <a:prstGeom prst="rect">
            <a:avLst/>
          </a:prstGeom>
          <a:noFill/>
        </p:spPr>
        <p:txBody>
          <a:bodyPr wrap="square">
            <a:spAutoFit/>
          </a:bodyPr>
          <a:lstStyle/>
          <a:p>
            <a:pPr algn="ctr"/>
            <a:br>
              <a:rPr lang="en-GB" sz="1400" b="1" kern="100" dirty="0">
                <a:solidFill>
                  <a:schemeClr val="bg1"/>
                </a:solidFill>
                <a:latin typeface="+mn-lt"/>
                <a:ea typeface="Calibri" panose="020F0502020204030204" pitchFamily="34" charset="0"/>
                <a:cs typeface="Arial" panose="020B0604020202020204" pitchFamily="34" charset="0"/>
              </a:rPr>
            </a:br>
            <a:br>
              <a:rPr lang="en-GB" sz="1400" b="1" kern="100" dirty="0">
                <a:solidFill>
                  <a:schemeClr val="bg1"/>
                </a:solidFill>
                <a:latin typeface="+mn-lt"/>
                <a:ea typeface="Calibri" panose="020F0502020204030204" pitchFamily="34" charset="0"/>
                <a:cs typeface="Arial" panose="020B0604020202020204" pitchFamily="34" charset="0"/>
              </a:rPr>
            </a:br>
            <a:r>
              <a:rPr lang="en-GB" sz="1600" b="1" kern="100" dirty="0">
                <a:solidFill>
                  <a:schemeClr val="bg1"/>
                </a:solidFill>
                <a:ea typeface="Calibri" panose="020F0502020204030204" pitchFamily="34" charset="0"/>
                <a:cs typeface="Arial" panose="020B0604020202020204" pitchFamily="34" charset="0"/>
              </a:rPr>
              <a:t>Grazia Eleonora Vita – University of Bologna</a:t>
            </a:r>
          </a:p>
        </p:txBody>
      </p:sp>
    </p:spTree>
    <p:extLst>
      <p:ext uri="{BB962C8B-B14F-4D97-AF65-F5344CB8AC3E}">
        <p14:creationId xmlns:p14="http://schemas.microsoft.com/office/powerpoint/2010/main" val="1973776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95A0FC-F0C7-4FA6-70F2-70D254D1A534}"/>
              </a:ext>
            </a:extLst>
          </p:cNvPr>
          <p:cNvSpPr>
            <a:spLocks noGrp="1"/>
          </p:cNvSpPr>
          <p:nvPr>
            <p:ph type="title"/>
          </p:nvPr>
        </p:nvSpPr>
        <p:spPr/>
        <p:txBody>
          <a:bodyPr>
            <a:normAutofit/>
          </a:bodyPr>
          <a:lstStyle/>
          <a:p>
            <a:r>
              <a:rPr lang="it-IT" sz="4000" b="1" dirty="0">
                <a:latin typeface="+mn-lt"/>
                <a:cs typeface="Arial" panose="020B0604020202020204" pitchFamily="34" charset="0"/>
              </a:rPr>
              <a:t>The gender </a:t>
            </a:r>
            <a:r>
              <a:rPr lang="it-IT" sz="4000" b="1" dirty="0" err="1">
                <a:latin typeface="+mn-lt"/>
                <a:cs typeface="Arial" panose="020B0604020202020204" pitchFamily="34" charset="0"/>
              </a:rPr>
              <a:t>aspect</a:t>
            </a:r>
            <a:endParaRPr lang="it-IT" sz="4000" b="1" dirty="0">
              <a:latin typeface="+mn-lt"/>
              <a:cs typeface="Arial" panose="020B0604020202020204" pitchFamily="34" charset="0"/>
            </a:endParaRPr>
          </a:p>
        </p:txBody>
      </p:sp>
      <p:sp>
        <p:nvSpPr>
          <p:cNvPr id="3" name="Segnaposto contenuto 2">
            <a:extLst>
              <a:ext uri="{FF2B5EF4-FFF2-40B4-BE49-F238E27FC236}">
                <a16:creationId xmlns:a16="http://schemas.microsoft.com/office/drawing/2014/main" id="{5557B1DA-DEBA-11D4-D34C-129840FCB1B7}"/>
              </a:ext>
            </a:extLst>
          </p:cNvPr>
          <p:cNvSpPr>
            <a:spLocks noGrp="1"/>
          </p:cNvSpPr>
          <p:nvPr>
            <p:ph idx="1"/>
          </p:nvPr>
        </p:nvSpPr>
        <p:spPr/>
        <p:txBody>
          <a:bodyPr/>
          <a:lstStyle/>
          <a:p>
            <a:pPr algn="just"/>
            <a:endParaRPr lang="en-US" sz="1800" spc="3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en-US" sz="1800" spc="3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peculiarity of this case lies in the gender aspect, which comes into play with regard to the admissibility issue. </a:t>
            </a:r>
          </a:p>
          <a:p>
            <a:pPr algn="just">
              <a:buFont typeface="Wingdings" panose="05000000000000000000" pitchFamily="2" charset="2"/>
              <a:buChar char="v"/>
            </a:pPr>
            <a:r>
              <a:rPr lang="en-US" sz="1800" spc="30" dirty="0">
                <a:solidFill>
                  <a:schemeClr val="tx1"/>
                </a:solidFill>
                <a:latin typeface="Arial" panose="020B0604020202020204" pitchFamily="34" charset="0"/>
                <a:ea typeface="Times New Roman" panose="02020603050405020304" pitchFamily="18" charset="0"/>
                <a:cs typeface="Arial" panose="020B0604020202020204" pitchFamily="34" charset="0"/>
              </a:rPr>
              <a:t>A</a:t>
            </a:r>
            <a:r>
              <a:rPr lang="en-GB" sz="18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ccording</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to Swiss law (Art. 25 of the Administrative Procedure Act, </a:t>
            </a:r>
            <a:r>
              <a:rPr lang="en-GB" sz="18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VwVG</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and Art. 34 ECHR, admissibility can be established if a violation of individual rights appears at least conceivable. </a:t>
            </a:r>
          </a:p>
          <a:p>
            <a:pPr algn="just">
              <a:buFont typeface="Wingdings" panose="05000000000000000000" pitchFamily="2" charset="2"/>
              <a:buChar char="v"/>
            </a:pPr>
            <a:r>
              <a:rPr lang="en-GB" sz="18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KlimaSeniorinnen</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argued that, </a:t>
            </a:r>
            <a:r>
              <a:rPr lang="en-GB"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since they are both old and female</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are disproportionately affected by climate change and should be considered a vulnerable group entitled to protection. </a:t>
            </a:r>
          </a:p>
          <a:p>
            <a:pPr algn="just">
              <a:buFont typeface="Wingdings" panose="05000000000000000000" pitchFamily="2" charset="2"/>
              <a:buChar char="v"/>
            </a:pPr>
            <a:r>
              <a:rPr lang="en-GB" sz="18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KlimaSeniorinnen</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alerted the Court about </a:t>
            </a:r>
            <a:r>
              <a:rPr lang="en-GB"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how health, age, gender, and the climate crisis intersect</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18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See Crenshaw’s concept of intersectionality and the case </a:t>
            </a:r>
            <a:r>
              <a:rPr lang="en-GB" sz="1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De </a:t>
            </a:r>
            <a:r>
              <a:rPr lang="en-GB" sz="1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Graffenreid</a:t>
            </a:r>
            <a:r>
              <a:rPr lang="en-GB" sz="1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v. General Motors]</a:t>
            </a:r>
            <a:endParaRPr lang="en-GB" sz="18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buFont typeface="Wingdings" panose="05000000000000000000" pitchFamily="2" charset="2"/>
              <a:buChar char="v"/>
            </a:pPr>
            <a:r>
              <a:rPr lang="en-GB" sz="1800" dirty="0">
                <a:solidFill>
                  <a:schemeClr val="tx1"/>
                </a:solidFill>
                <a:latin typeface="Arial" panose="020B0604020202020204" pitchFamily="34" charset="0"/>
                <a:ea typeface="Times New Roman" panose="02020603050405020304" pitchFamily="18" charset="0"/>
                <a:cs typeface="Arial" panose="020B0604020202020204" pitchFamily="34" charset="0"/>
              </a:rPr>
              <a:t>By proving their status of a vulnerable group, </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they seek to establish victim status according to Art. 34 ECHR. </a:t>
            </a:r>
            <a:endParaRPr lang="it-IT" dirty="0">
              <a:solidFill>
                <a:schemeClr val="tx1"/>
              </a:solidFill>
              <a:latin typeface="Arial" panose="020B0604020202020204" pitchFamily="34" charset="0"/>
              <a:cs typeface="Arial" panose="020B0604020202020204" pitchFamily="34" charset="0"/>
            </a:endParaRPr>
          </a:p>
        </p:txBody>
      </p:sp>
      <p:sp>
        <p:nvSpPr>
          <p:cNvPr id="4" name="CasellaDiTesto 3">
            <a:extLst>
              <a:ext uri="{FF2B5EF4-FFF2-40B4-BE49-F238E27FC236}">
                <a16:creationId xmlns:a16="http://schemas.microsoft.com/office/drawing/2014/main" id="{5BC5D915-FCF1-AD25-C7AF-F3736DAF4949}"/>
              </a:ext>
            </a:extLst>
          </p:cNvPr>
          <p:cNvSpPr txBox="1"/>
          <p:nvPr/>
        </p:nvSpPr>
        <p:spPr>
          <a:xfrm>
            <a:off x="7075715" y="5989565"/>
            <a:ext cx="6096000" cy="769441"/>
          </a:xfrm>
          <a:prstGeom prst="rect">
            <a:avLst/>
          </a:prstGeom>
          <a:noFill/>
        </p:spPr>
        <p:txBody>
          <a:bodyPr wrap="square">
            <a:spAutoFit/>
          </a:bodyPr>
          <a:lstStyle/>
          <a:p>
            <a:pPr algn="ctr"/>
            <a:br>
              <a:rPr lang="en-GB" sz="1400" b="1" kern="100" dirty="0">
                <a:solidFill>
                  <a:schemeClr val="bg1"/>
                </a:solidFill>
                <a:latin typeface="+mn-lt"/>
                <a:ea typeface="Calibri" panose="020F0502020204030204" pitchFamily="34" charset="0"/>
                <a:cs typeface="Arial" panose="020B0604020202020204" pitchFamily="34" charset="0"/>
              </a:rPr>
            </a:br>
            <a:br>
              <a:rPr lang="en-GB" sz="1400" b="1" kern="100" dirty="0">
                <a:solidFill>
                  <a:schemeClr val="bg1"/>
                </a:solidFill>
                <a:latin typeface="+mn-lt"/>
                <a:ea typeface="Calibri" panose="020F0502020204030204" pitchFamily="34" charset="0"/>
                <a:cs typeface="Arial" panose="020B0604020202020204" pitchFamily="34" charset="0"/>
              </a:rPr>
            </a:br>
            <a:r>
              <a:rPr lang="en-GB" sz="1600" b="1" kern="100" dirty="0">
                <a:solidFill>
                  <a:schemeClr val="bg1"/>
                </a:solidFill>
                <a:ea typeface="Calibri" panose="020F0502020204030204" pitchFamily="34" charset="0"/>
                <a:cs typeface="Arial" panose="020B0604020202020204" pitchFamily="34" charset="0"/>
              </a:rPr>
              <a:t>Grazia Eleonora Vita – University of Bologna</a:t>
            </a:r>
          </a:p>
        </p:txBody>
      </p:sp>
    </p:spTree>
    <p:extLst>
      <p:ext uri="{BB962C8B-B14F-4D97-AF65-F5344CB8AC3E}">
        <p14:creationId xmlns:p14="http://schemas.microsoft.com/office/powerpoint/2010/main" val="390044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D1A80E-6FF5-C31F-1D87-DC4D2620EFD1}"/>
              </a:ext>
            </a:extLst>
          </p:cNvPr>
          <p:cNvSpPr>
            <a:spLocks noGrp="1"/>
          </p:cNvSpPr>
          <p:nvPr>
            <p:ph type="title"/>
          </p:nvPr>
        </p:nvSpPr>
        <p:spPr/>
        <p:txBody>
          <a:bodyPr>
            <a:normAutofit/>
          </a:bodyPr>
          <a:lstStyle/>
          <a:p>
            <a:r>
              <a:rPr lang="en-US" sz="4000" b="1" dirty="0">
                <a:latin typeface="+mn-lt"/>
                <a:cs typeface="Helvetica" panose="020B0604020202020204" pitchFamily="34" charset="0"/>
              </a:rPr>
              <a:t>Emerging gender-based climate change litigation cases</a:t>
            </a:r>
            <a:endParaRPr lang="it-IT" sz="4000" b="1" dirty="0">
              <a:latin typeface="+mn-lt"/>
              <a:cs typeface="Helvetica" panose="020B0604020202020204" pitchFamily="34" charset="0"/>
            </a:endParaRPr>
          </a:p>
        </p:txBody>
      </p:sp>
      <p:sp>
        <p:nvSpPr>
          <p:cNvPr id="3" name="Segnaposto contenuto 2">
            <a:extLst>
              <a:ext uri="{FF2B5EF4-FFF2-40B4-BE49-F238E27FC236}">
                <a16:creationId xmlns:a16="http://schemas.microsoft.com/office/drawing/2014/main" id="{4C344FD1-80CA-3163-29F5-7A0F85E61869}"/>
              </a:ext>
            </a:extLst>
          </p:cNvPr>
          <p:cNvSpPr>
            <a:spLocks noGrp="1"/>
          </p:cNvSpPr>
          <p:nvPr>
            <p:ph idx="1"/>
          </p:nvPr>
        </p:nvSpPr>
        <p:spPr/>
        <p:txBody>
          <a:bodyPr>
            <a:normAutofit fontScale="85000" lnSpcReduction="10000"/>
          </a:bodyPr>
          <a:lstStyle/>
          <a:p>
            <a:endParaRPr lang="it-IT" i="0" dirty="0">
              <a:solidFill>
                <a:schemeClr val="tx1"/>
              </a:solidFill>
              <a:effectLst/>
              <a:latin typeface="Arial" panose="020B0604020202020204" pitchFamily="34" charset="0"/>
              <a:cs typeface="Arial" panose="020B0604020202020204" pitchFamily="34" charset="0"/>
            </a:endParaRPr>
          </a:p>
          <a:p>
            <a:r>
              <a:rPr lang="it-IT" i="0" u="sng" dirty="0">
                <a:solidFill>
                  <a:schemeClr val="tx1"/>
                </a:solidFill>
                <a:effectLst/>
                <a:latin typeface="Arial" panose="020B0604020202020204" pitchFamily="34" charset="0"/>
                <a:cs typeface="Arial" panose="020B0604020202020204" pitchFamily="34" charset="0"/>
              </a:rPr>
              <a:t>Maria Khan et al. v. Federation of Pakistan et al.</a:t>
            </a:r>
            <a:r>
              <a:rPr lang="it-IT" i="0" dirty="0">
                <a:solidFill>
                  <a:schemeClr val="tx1"/>
                </a:solidFill>
                <a:effectLst/>
                <a:latin typeface="Arial" panose="020B0604020202020204" pitchFamily="34" charset="0"/>
                <a:cs typeface="Arial" panose="020B0604020202020204" pitchFamily="34" charset="0"/>
              </a:rPr>
              <a:t> [No. 8960 of 2019]</a:t>
            </a:r>
          </a:p>
          <a:p>
            <a:pPr>
              <a:buFont typeface="Wingdings" panose="05000000000000000000" pitchFamily="2" charset="2"/>
              <a:buChar char="v"/>
            </a:pPr>
            <a:r>
              <a:rPr lang="en-US" dirty="0">
                <a:solidFill>
                  <a:schemeClr val="tx1"/>
                </a:solidFill>
                <a:latin typeface="Arial" panose="020B0604020202020204" pitchFamily="34" charset="0"/>
                <a:cs typeface="Arial" panose="020B0604020202020204" pitchFamily="34" charset="0"/>
              </a:rPr>
              <a:t>A group of female petitioners sued the Pakistani government in 2019 alleging that the federal government’s inaction on climate change violated their fundamental rights including the right to a clean and healthy environment and a climate capable of sustaining human life, (a right which was previously recognized in Asghar Leghari v. Federation of Pakistan 2018 CLD 424). </a:t>
            </a:r>
          </a:p>
          <a:p>
            <a:pPr>
              <a:buFont typeface="Wingdings" panose="05000000000000000000" pitchFamily="2" charset="2"/>
              <a:buChar char="v"/>
            </a:pPr>
            <a:r>
              <a:rPr lang="en-US" dirty="0">
                <a:solidFill>
                  <a:schemeClr val="tx1"/>
                </a:solidFill>
                <a:latin typeface="Arial" panose="020B0604020202020204" pitchFamily="34" charset="0"/>
                <a:cs typeface="Arial" panose="020B0604020202020204" pitchFamily="34" charset="0"/>
              </a:rPr>
              <a:t>This coalition of women filed this case also on behalf of future generations against the Federation of Pakistan (like the </a:t>
            </a:r>
            <a:r>
              <a:rPr lang="en-US" dirty="0" err="1">
                <a:solidFill>
                  <a:schemeClr val="tx1"/>
                </a:solidFill>
                <a:latin typeface="Arial" panose="020B0604020202020204" pitchFamily="34" charset="0"/>
                <a:cs typeface="Arial" panose="020B0604020202020204" pitchFamily="34" charset="0"/>
              </a:rPr>
              <a:t>Urgenda</a:t>
            </a:r>
            <a:r>
              <a:rPr lang="en-US" dirty="0">
                <a:solidFill>
                  <a:schemeClr val="tx1"/>
                </a:solidFill>
                <a:latin typeface="Arial" panose="020B0604020202020204" pitchFamily="34" charset="0"/>
                <a:cs typeface="Arial" panose="020B0604020202020204" pitchFamily="34" charset="0"/>
              </a:rPr>
              <a:t> case). </a:t>
            </a:r>
          </a:p>
          <a:p>
            <a:pPr algn="just">
              <a:buFont typeface="Wingdings" panose="05000000000000000000" pitchFamily="2" charset="2"/>
              <a:buChar char="v"/>
            </a:pPr>
            <a:r>
              <a:rPr lang="en-US" dirty="0">
                <a:solidFill>
                  <a:schemeClr val="tx1"/>
                </a:solidFill>
                <a:latin typeface="Arial" panose="020B0604020202020204" pitchFamily="34" charset="0"/>
                <a:cs typeface="Arial" panose="020B0604020202020204" pitchFamily="34" charset="0"/>
              </a:rPr>
              <a:t>Furthermore, they argue that the consequences of global warming will have a greater effect on women because of social constraints that provide them with fewer opportunities than men. The government’s climate inaction violates plaintiffs’ rights to equal protection under the law of non-discrimination based on sex. </a:t>
            </a:r>
          </a:p>
          <a:p>
            <a:pPr>
              <a:buFont typeface="Wingdings" panose="05000000000000000000" pitchFamily="2" charset="2"/>
              <a:buChar char="v"/>
            </a:pPr>
            <a:r>
              <a:rPr lang="en-US" dirty="0">
                <a:solidFill>
                  <a:schemeClr val="tx1"/>
                </a:solidFill>
                <a:latin typeface="Arial" panose="020B0604020202020204" pitchFamily="34" charset="0"/>
                <a:cs typeface="Arial" panose="020B0604020202020204" pitchFamily="34" charset="0"/>
              </a:rPr>
              <a:t>This is even more true in a country like Pakistan, which is already experiencing a lot of problems with extreme weather, floods, and high heat, which affect women and their lifestyle.</a:t>
            </a:r>
          </a:p>
        </p:txBody>
      </p:sp>
      <p:sp>
        <p:nvSpPr>
          <p:cNvPr id="4" name="CasellaDiTesto 3">
            <a:extLst>
              <a:ext uri="{FF2B5EF4-FFF2-40B4-BE49-F238E27FC236}">
                <a16:creationId xmlns:a16="http://schemas.microsoft.com/office/drawing/2014/main" id="{DDBB7146-310B-74FF-4DF1-1AF2D5A7FB86}"/>
              </a:ext>
            </a:extLst>
          </p:cNvPr>
          <p:cNvSpPr txBox="1"/>
          <p:nvPr/>
        </p:nvSpPr>
        <p:spPr>
          <a:xfrm>
            <a:off x="7075715" y="5989565"/>
            <a:ext cx="6096000" cy="769441"/>
          </a:xfrm>
          <a:prstGeom prst="rect">
            <a:avLst/>
          </a:prstGeom>
          <a:noFill/>
        </p:spPr>
        <p:txBody>
          <a:bodyPr wrap="square">
            <a:spAutoFit/>
          </a:bodyPr>
          <a:lstStyle/>
          <a:p>
            <a:pPr algn="ctr"/>
            <a:br>
              <a:rPr lang="en-GB" sz="1400" b="1" kern="100" dirty="0">
                <a:solidFill>
                  <a:schemeClr val="bg1"/>
                </a:solidFill>
                <a:latin typeface="+mn-lt"/>
                <a:ea typeface="Calibri" panose="020F0502020204030204" pitchFamily="34" charset="0"/>
                <a:cs typeface="Arial" panose="020B0604020202020204" pitchFamily="34" charset="0"/>
              </a:rPr>
            </a:br>
            <a:br>
              <a:rPr lang="en-GB" sz="1400" b="1" kern="100" dirty="0">
                <a:solidFill>
                  <a:schemeClr val="bg1"/>
                </a:solidFill>
                <a:latin typeface="+mn-lt"/>
                <a:ea typeface="Calibri" panose="020F0502020204030204" pitchFamily="34" charset="0"/>
                <a:cs typeface="Arial" panose="020B0604020202020204" pitchFamily="34" charset="0"/>
              </a:rPr>
            </a:br>
            <a:r>
              <a:rPr lang="en-GB" sz="1600" b="1" kern="100" dirty="0">
                <a:solidFill>
                  <a:schemeClr val="bg1"/>
                </a:solidFill>
                <a:ea typeface="Calibri" panose="020F0502020204030204" pitchFamily="34" charset="0"/>
                <a:cs typeface="Arial" panose="020B0604020202020204" pitchFamily="34" charset="0"/>
              </a:rPr>
              <a:t>Grazia Eleonora Vita – University of Bologna</a:t>
            </a:r>
          </a:p>
        </p:txBody>
      </p:sp>
    </p:spTree>
    <p:extLst>
      <p:ext uri="{BB962C8B-B14F-4D97-AF65-F5344CB8AC3E}">
        <p14:creationId xmlns:p14="http://schemas.microsoft.com/office/powerpoint/2010/main" val="1226665900"/>
      </p:ext>
    </p:extLst>
  </p:cSld>
  <p:clrMapOvr>
    <a:masterClrMapping/>
  </p:clrMapOvr>
</p:sld>
</file>

<file path=ppt/theme/theme1.xml><?xml version="1.0" encoding="utf-8"?>
<a:theme xmlns:a="http://schemas.openxmlformats.org/drawingml/2006/main" name="Retrospettivo">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404</TotalTime>
  <Words>1408</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Calibri</vt:lpstr>
      <vt:lpstr>Calibri Light</vt:lpstr>
      <vt:lpstr>Helvetica</vt:lpstr>
      <vt:lpstr>Wingdings</vt:lpstr>
      <vt:lpstr>Retrospettivo</vt:lpstr>
      <vt:lpstr>Presentazione standard di PowerPoint</vt:lpstr>
      <vt:lpstr>Gender and Climate Change</vt:lpstr>
      <vt:lpstr>Reports and resolutions</vt:lpstr>
      <vt:lpstr>Commission on the Status of Women </vt:lpstr>
      <vt:lpstr>Climate Change does not affect everyone equally… </vt:lpstr>
      <vt:lpstr>Women should be…</vt:lpstr>
      <vt:lpstr>Emerging gender-based climate change litigation cases</vt:lpstr>
      <vt:lpstr>The gender aspect</vt:lpstr>
      <vt:lpstr>Emerging gender-based climate change litigation cases</vt:lpstr>
      <vt:lpstr>Future developments</vt:lpstr>
      <vt:lpstr>Equal access to resources and justice to all</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climate change litigation &amp;  the Rise of international  adjudication  Centre for International Law and Globalisation, Southampton Law School  Co-organised by Global Network for Human Rights and the Environment</dc:title>
  <dc:creator>Grazia Eleonora Vita</dc:creator>
  <cp:lastModifiedBy>Grazia Eleonora Vita</cp:lastModifiedBy>
  <cp:revision>5</cp:revision>
  <dcterms:created xsi:type="dcterms:W3CDTF">2023-06-28T14:16:48Z</dcterms:created>
  <dcterms:modified xsi:type="dcterms:W3CDTF">2023-07-04T07:10:53Z</dcterms:modified>
</cp:coreProperties>
</file>